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sldIdLst>
    <p:sldId id="257" r:id="rId2"/>
    <p:sldId id="278" r:id="rId3"/>
    <p:sldId id="305" r:id="rId4"/>
    <p:sldId id="287" r:id="rId5"/>
    <p:sldId id="279" r:id="rId6"/>
    <p:sldId id="258" r:id="rId7"/>
    <p:sldId id="261" r:id="rId8"/>
    <p:sldId id="260" r:id="rId9"/>
    <p:sldId id="307" r:id="rId10"/>
    <p:sldId id="277" r:id="rId11"/>
    <p:sldId id="275" r:id="rId12"/>
    <p:sldId id="281" r:id="rId13"/>
    <p:sldId id="274" r:id="rId14"/>
    <p:sldId id="311" r:id="rId15"/>
    <p:sldId id="263" r:id="rId16"/>
    <p:sldId id="298" r:id="rId17"/>
    <p:sldId id="309" r:id="rId18"/>
    <p:sldId id="308" r:id="rId19"/>
    <p:sldId id="300" r:id="rId20"/>
    <p:sldId id="301" r:id="rId21"/>
    <p:sldId id="283" r:id="rId22"/>
    <p:sldId id="284" r:id="rId23"/>
    <p:sldId id="285" r:id="rId24"/>
    <p:sldId id="290" r:id="rId25"/>
    <p:sldId id="291" r:id="rId26"/>
    <p:sldId id="292" r:id="rId27"/>
    <p:sldId id="293" r:id="rId28"/>
    <p:sldId id="294" r:id="rId29"/>
    <p:sldId id="295" r:id="rId30"/>
    <p:sldId id="256" r:id="rId31"/>
    <p:sldId id="262" r:id="rId32"/>
    <p:sldId id="296" r:id="rId33"/>
    <p:sldId id="310" r:id="rId34"/>
    <p:sldId id="302" r:id="rId35"/>
    <p:sldId id="26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9" autoAdjust="0"/>
    <p:restoredTop sz="94434" autoAdjust="0"/>
  </p:normalViewPr>
  <p:slideViewPr>
    <p:cSldViewPr>
      <p:cViewPr varScale="1">
        <p:scale>
          <a:sx n="74" d="100"/>
          <a:sy n="74" d="100"/>
        </p:scale>
        <p:origin x="11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47"/>
      <c:rotY val="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4.8351648351648353E-2"/>
          <c:y val="0.1043956043956044"/>
          <c:w val="0.72747252747252744"/>
          <c:h val="0.62637362637362637"/>
        </c:manualLayout>
      </c:layout>
      <c:bar3DChart>
        <c:barDir val="col"/>
        <c:grouping val="clustered"/>
        <c:varyColors val="0"/>
        <c:ser>
          <c:idx val="0"/>
          <c:order val="0"/>
          <c:tx>
            <c:strRef>
              <c:f>Sheet1!$A$2</c:f>
              <c:strCache>
                <c:ptCount val="1"/>
                <c:pt idx="0">
                  <c:v>MA Attorney</c:v>
                </c:pt>
              </c:strCache>
            </c:strRef>
          </c:tx>
          <c:spPr>
            <a:solidFill>
              <a:schemeClr val="accent5">
                <a:lumMod val="75000"/>
              </a:schemeClr>
            </a:solidFill>
            <a:ln w="19579">
              <a:solidFill>
                <a:srgbClr val="000000"/>
              </a:solidFill>
              <a:prstDash val="solid"/>
            </a:ln>
          </c:spPr>
          <c:invertIfNegative val="0"/>
          <c:cat>
            <c:strRef>
              <c:f>Sheet1!$B$1:$E$1</c:f>
              <c:strCache>
                <c:ptCount val="4"/>
                <c:pt idx="0">
                  <c:v>Low SES MA</c:v>
                </c:pt>
                <c:pt idx="1">
                  <c:v>Low SES EA</c:v>
                </c:pt>
                <c:pt idx="2">
                  <c:v>High SES MA</c:v>
                </c:pt>
                <c:pt idx="3">
                  <c:v>High SES EA</c:v>
                </c:pt>
              </c:strCache>
            </c:strRef>
          </c:cat>
          <c:val>
            <c:numRef>
              <c:f>Sheet1!$B$2:$E$2</c:f>
              <c:numCache>
                <c:formatCode>General</c:formatCode>
                <c:ptCount val="4"/>
                <c:pt idx="0">
                  <c:v>2.27</c:v>
                </c:pt>
                <c:pt idx="1">
                  <c:v>3.12</c:v>
                </c:pt>
                <c:pt idx="2">
                  <c:v>5.34</c:v>
                </c:pt>
                <c:pt idx="3">
                  <c:v>5.62</c:v>
                </c:pt>
              </c:numCache>
            </c:numRef>
          </c:val>
        </c:ser>
        <c:ser>
          <c:idx val="1"/>
          <c:order val="1"/>
          <c:tx>
            <c:strRef>
              <c:f>Sheet1!$A$3</c:f>
              <c:strCache>
                <c:ptCount val="1"/>
                <c:pt idx="0">
                  <c:v>EA Attorney</c:v>
                </c:pt>
              </c:strCache>
            </c:strRef>
          </c:tx>
          <c:spPr>
            <a:solidFill>
              <a:schemeClr val="accent4">
                <a:lumMod val="60000"/>
                <a:lumOff val="40000"/>
              </a:schemeClr>
            </a:solidFill>
            <a:ln w="19579">
              <a:solidFill>
                <a:srgbClr val="000000"/>
              </a:solidFill>
              <a:prstDash val="solid"/>
            </a:ln>
          </c:spPr>
          <c:invertIfNegative val="0"/>
          <c:cat>
            <c:strRef>
              <c:f>Sheet1!$B$1:$E$1</c:f>
              <c:strCache>
                <c:ptCount val="4"/>
                <c:pt idx="0">
                  <c:v>Low SES MA</c:v>
                </c:pt>
                <c:pt idx="1">
                  <c:v>Low SES EA</c:v>
                </c:pt>
                <c:pt idx="2">
                  <c:v>High SES MA</c:v>
                </c:pt>
                <c:pt idx="3">
                  <c:v>High SES EA</c:v>
                </c:pt>
              </c:strCache>
            </c:strRef>
          </c:cat>
          <c:val>
            <c:numRef>
              <c:f>Sheet1!$B$3:$E$3</c:f>
              <c:numCache>
                <c:formatCode>General</c:formatCode>
                <c:ptCount val="4"/>
                <c:pt idx="0">
                  <c:v>3.48</c:v>
                </c:pt>
                <c:pt idx="1">
                  <c:v>3.89</c:v>
                </c:pt>
                <c:pt idx="2">
                  <c:v>5.66</c:v>
                </c:pt>
                <c:pt idx="3">
                  <c:v>5.91</c:v>
                </c:pt>
              </c:numCache>
            </c:numRef>
          </c:val>
        </c:ser>
        <c:dLbls>
          <c:showLegendKey val="0"/>
          <c:showVal val="0"/>
          <c:showCatName val="0"/>
          <c:showSerName val="0"/>
          <c:showPercent val="0"/>
          <c:showBubbleSize val="0"/>
        </c:dLbls>
        <c:gapWidth val="150"/>
        <c:gapDepth val="0"/>
        <c:shape val="box"/>
        <c:axId val="366244144"/>
        <c:axId val="366244536"/>
        <c:axId val="0"/>
      </c:bar3DChart>
      <c:catAx>
        <c:axId val="366244144"/>
        <c:scaling>
          <c:orientation val="minMax"/>
        </c:scaling>
        <c:delete val="0"/>
        <c:axPos val="b"/>
        <c:numFmt formatCode="General" sourceLinked="1"/>
        <c:majorTickMark val="out"/>
        <c:minorTickMark val="none"/>
        <c:tickLblPos val="low"/>
        <c:spPr>
          <a:ln w="4895">
            <a:solidFill>
              <a:srgbClr val="000000"/>
            </a:solidFill>
            <a:prstDash val="solid"/>
          </a:ln>
        </c:spPr>
        <c:txPr>
          <a:bodyPr rot="0" vert="horz"/>
          <a:lstStyle/>
          <a:p>
            <a:pPr>
              <a:defRPr sz="1233" b="1" i="0" u="none" strike="noStrike" baseline="0">
                <a:solidFill>
                  <a:schemeClr val="tx1"/>
                </a:solidFill>
                <a:latin typeface="Arial"/>
                <a:ea typeface="Arial"/>
                <a:cs typeface="Arial"/>
              </a:defRPr>
            </a:pPr>
            <a:endParaRPr lang="en-US"/>
          </a:p>
        </c:txPr>
        <c:crossAx val="366244536"/>
        <c:crosses val="autoZero"/>
        <c:auto val="1"/>
        <c:lblAlgn val="ctr"/>
        <c:lblOffset val="100"/>
        <c:tickLblSkip val="1"/>
        <c:tickMarkSkip val="1"/>
        <c:noMultiLvlLbl val="0"/>
      </c:catAx>
      <c:valAx>
        <c:axId val="366244536"/>
        <c:scaling>
          <c:orientation val="minMax"/>
        </c:scaling>
        <c:delete val="0"/>
        <c:axPos val="l"/>
        <c:majorGridlines>
          <c:spPr>
            <a:ln w="4895">
              <a:solidFill>
                <a:srgbClr val="000000"/>
              </a:solidFill>
              <a:prstDash val="solid"/>
            </a:ln>
          </c:spPr>
        </c:majorGridlines>
        <c:numFmt formatCode="General" sourceLinked="1"/>
        <c:majorTickMark val="out"/>
        <c:minorTickMark val="none"/>
        <c:tickLblPos val="nextTo"/>
        <c:spPr>
          <a:ln w="4895">
            <a:solidFill>
              <a:srgbClr val="000000"/>
            </a:solidFill>
            <a:prstDash val="solid"/>
          </a:ln>
        </c:spPr>
        <c:txPr>
          <a:bodyPr rot="0" vert="horz"/>
          <a:lstStyle/>
          <a:p>
            <a:pPr>
              <a:defRPr sz="1233" b="1" i="0" u="none" strike="noStrike" baseline="0">
                <a:solidFill>
                  <a:schemeClr val="tx1"/>
                </a:solidFill>
                <a:latin typeface="Arial"/>
                <a:ea typeface="Arial"/>
                <a:cs typeface="Arial"/>
              </a:defRPr>
            </a:pPr>
            <a:endParaRPr lang="en-US"/>
          </a:p>
        </c:txPr>
        <c:crossAx val="366244144"/>
        <c:crosses val="autoZero"/>
        <c:crossBetween val="between"/>
      </c:valAx>
      <c:spPr>
        <a:noFill/>
        <a:ln w="39158">
          <a:noFill/>
        </a:ln>
      </c:spPr>
    </c:plotArea>
    <c:legend>
      <c:legendPos val="r"/>
      <c:layout>
        <c:manualLayout>
          <c:xMode val="edge"/>
          <c:yMode val="edge"/>
          <c:x val="0.70810625405899175"/>
          <c:y val="0.25541761719037459"/>
          <c:w val="0.21700353865378824"/>
          <c:h val="0.26101479137537714"/>
        </c:manualLayout>
      </c:layout>
      <c:overlay val="0"/>
      <c:spPr>
        <a:noFill/>
        <a:ln w="4895">
          <a:solidFill>
            <a:srgbClr val="000000"/>
          </a:solidFill>
          <a:prstDash val="solid"/>
        </a:ln>
      </c:spPr>
      <c:txPr>
        <a:bodyPr/>
        <a:lstStyle/>
        <a:p>
          <a:pPr>
            <a:defRPr sz="1400" b="1" i="0" u="none" strike="noStrike" baseline="0">
              <a:solidFill>
                <a:srgbClr val="FFFFFF"/>
              </a:solidFill>
              <a:latin typeface="Arial"/>
              <a:ea typeface="Arial"/>
              <a:cs typeface="Arial"/>
            </a:defRPr>
          </a:pPr>
          <a:endParaRPr lang="en-US"/>
        </a:p>
      </c:txPr>
    </c:legend>
    <c:plotVisOnly val="1"/>
    <c:dispBlanksAs val="gap"/>
    <c:showDLblsOverMax val="0"/>
  </c:chart>
  <c:spPr>
    <a:noFill/>
    <a:ln>
      <a:noFill/>
    </a:ln>
  </c:spPr>
  <c:txPr>
    <a:bodyPr/>
    <a:lstStyle/>
    <a:p>
      <a:pPr>
        <a:defRPr sz="1233"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60"/>
      <c:rotY val="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2.861548556430446E-2"/>
          <c:y val="3.2244054325649384E-2"/>
          <c:w val="0.97138451443569551"/>
          <c:h val="0.79480495752002189"/>
        </c:manualLayout>
      </c:layout>
      <c:bar3DChart>
        <c:barDir val="col"/>
        <c:grouping val="clustered"/>
        <c:varyColors val="0"/>
        <c:ser>
          <c:idx val="0"/>
          <c:order val="0"/>
          <c:tx>
            <c:strRef>
              <c:f>Sheet1!$A$2</c:f>
              <c:strCache>
                <c:ptCount val="1"/>
                <c:pt idx="0">
                  <c:v>MA Attorney</c:v>
                </c:pt>
              </c:strCache>
            </c:strRef>
          </c:tx>
          <c:spPr>
            <a:solidFill>
              <a:schemeClr val="accent5">
                <a:lumMod val="75000"/>
              </a:schemeClr>
            </a:solidFill>
            <a:ln w="18951">
              <a:solidFill>
                <a:srgbClr val="000000"/>
              </a:solidFill>
              <a:prstDash val="solid"/>
            </a:ln>
          </c:spPr>
          <c:invertIfNegative val="0"/>
          <c:cat>
            <c:strRef>
              <c:f>Sheet1!$B$1:$E$1</c:f>
              <c:strCache>
                <c:ptCount val="4"/>
                <c:pt idx="0">
                  <c:v>Low SES MA</c:v>
                </c:pt>
                <c:pt idx="1">
                  <c:v>Low SES EA</c:v>
                </c:pt>
                <c:pt idx="2">
                  <c:v>High SES MA</c:v>
                </c:pt>
                <c:pt idx="3">
                  <c:v>High SES EA</c:v>
                </c:pt>
              </c:strCache>
            </c:strRef>
          </c:cat>
          <c:val>
            <c:numRef>
              <c:f>Sheet1!$B$2:$E$2</c:f>
              <c:numCache>
                <c:formatCode>General</c:formatCode>
                <c:ptCount val="4"/>
                <c:pt idx="0">
                  <c:v>5.96</c:v>
                </c:pt>
                <c:pt idx="1">
                  <c:v>3.62</c:v>
                </c:pt>
                <c:pt idx="2">
                  <c:v>3.12</c:v>
                </c:pt>
                <c:pt idx="3">
                  <c:v>2.96</c:v>
                </c:pt>
              </c:numCache>
            </c:numRef>
          </c:val>
        </c:ser>
        <c:ser>
          <c:idx val="1"/>
          <c:order val="1"/>
          <c:tx>
            <c:strRef>
              <c:f>Sheet1!$A$3</c:f>
              <c:strCache>
                <c:ptCount val="1"/>
                <c:pt idx="0">
                  <c:v>EA Attorney</c:v>
                </c:pt>
              </c:strCache>
            </c:strRef>
          </c:tx>
          <c:spPr>
            <a:solidFill>
              <a:schemeClr val="accent5">
                <a:lumMod val="60000"/>
                <a:lumOff val="40000"/>
              </a:schemeClr>
            </a:solidFill>
            <a:ln w="18951">
              <a:solidFill>
                <a:srgbClr val="000000"/>
              </a:solidFill>
              <a:prstDash val="solid"/>
            </a:ln>
          </c:spPr>
          <c:invertIfNegative val="0"/>
          <c:cat>
            <c:strRef>
              <c:f>Sheet1!$B$1:$E$1</c:f>
              <c:strCache>
                <c:ptCount val="4"/>
                <c:pt idx="0">
                  <c:v>Low SES MA</c:v>
                </c:pt>
                <c:pt idx="1">
                  <c:v>Low SES EA</c:v>
                </c:pt>
                <c:pt idx="2">
                  <c:v>High SES MA</c:v>
                </c:pt>
                <c:pt idx="3">
                  <c:v>High SES EA</c:v>
                </c:pt>
              </c:strCache>
            </c:strRef>
          </c:cat>
          <c:val>
            <c:numRef>
              <c:f>Sheet1!$B$3:$E$3</c:f>
              <c:numCache>
                <c:formatCode>General</c:formatCode>
                <c:ptCount val="4"/>
                <c:pt idx="0">
                  <c:v>4.79</c:v>
                </c:pt>
                <c:pt idx="1">
                  <c:v>3.48</c:v>
                </c:pt>
                <c:pt idx="2">
                  <c:v>3.48</c:v>
                </c:pt>
                <c:pt idx="3">
                  <c:v>2.8</c:v>
                </c:pt>
              </c:numCache>
            </c:numRef>
          </c:val>
        </c:ser>
        <c:dLbls>
          <c:showLegendKey val="0"/>
          <c:showVal val="0"/>
          <c:showCatName val="0"/>
          <c:showSerName val="0"/>
          <c:showPercent val="0"/>
          <c:showBubbleSize val="0"/>
        </c:dLbls>
        <c:gapWidth val="150"/>
        <c:gapDepth val="0"/>
        <c:shape val="box"/>
        <c:axId val="366245320"/>
        <c:axId val="366245712"/>
        <c:axId val="0"/>
      </c:bar3DChart>
      <c:catAx>
        <c:axId val="366245320"/>
        <c:scaling>
          <c:orientation val="minMax"/>
        </c:scaling>
        <c:delete val="0"/>
        <c:axPos val="b"/>
        <c:numFmt formatCode="General" sourceLinked="1"/>
        <c:majorTickMark val="out"/>
        <c:minorTickMark val="none"/>
        <c:tickLblPos val="low"/>
        <c:spPr>
          <a:ln w="4738">
            <a:solidFill>
              <a:srgbClr val="000000"/>
            </a:solidFill>
            <a:prstDash val="solid"/>
          </a:ln>
        </c:spPr>
        <c:txPr>
          <a:bodyPr rot="0" vert="horz"/>
          <a:lstStyle/>
          <a:p>
            <a:pPr>
              <a:defRPr sz="1194" b="1" i="0" u="none" strike="noStrike" baseline="0">
                <a:solidFill>
                  <a:srgbClr val="FFFFFF"/>
                </a:solidFill>
                <a:latin typeface="Arial"/>
                <a:ea typeface="Arial"/>
                <a:cs typeface="Arial"/>
              </a:defRPr>
            </a:pPr>
            <a:endParaRPr lang="en-US"/>
          </a:p>
        </c:txPr>
        <c:crossAx val="366245712"/>
        <c:crosses val="autoZero"/>
        <c:auto val="1"/>
        <c:lblAlgn val="ctr"/>
        <c:lblOffset val="100"/>
        <c:tickLblSkip val="1"/>
        <c:tickMarkSkip val="1"/>
        <c:noMultiLvlLbl val="0"/>
      </c:catAx>
      <c:valAx>
        <c:axId val="366245712"/>
        <c:scaling>
          <c:orientation val="minMax"/>
        </c:scaling>
        <c:delete val="0"/>
        <c:axPos val="l"/>
        <c:majorGridlines>
          <c:spPr>
            <a:ln w="4738">
              <a:solidFill>
                <a:srgbClr val="000000"/>
              </a:solidFill>
              <a:prstDash val="solid"/>
            </a:ln>
          </c:spPr>
        </c:majorGridlines>
        <c:numFmt formatCode="General" sourceLinked="1"/>
        <c:majorTickMark val="out"/>
        <c:minorTickMark val="none"/>
        <c:tickLblPos val="nextTo"/>
        <c:spPr>
          <a:ln w="4738">
            <a:solidFill>
              <a:srgbClr val="000000"/>
            </a:solidFill>
            <a:prstDash val="solid"/>
          </a:ln>
        </c:spPr>
        <c:txPr>
          <a:bodyPr rot="0" vert="horz"/>
          <a:lstStyle/>
          <a:p>
            <a:pPr>
              <a:defRPr sz="1194" b="1" i="0" u="none" strike="noStrike" baseline="0">
                <a:solidFill>
                  <a:srgbClr val="FFFFFF"/>
                </a:solidFill>
                <a:latin typeface="Arial"/>
                <a:ea typeface="Arial"/>
                <a:cs typeface="Arial"/>
              </a:defRPr>
            </a:pPr>
            <a:endParaRPr lang="en-US"/>
          </a:p>
        </c:txPr>
        <c:crossAx val="366245320"/>
        <c:crosses val="autoZero"/>
        <c:crossBetween val="between"/>
      </c:valAx>
      <c:spPr>
        <a:noFill/>
        <a:ln w="37902">
          <a:noFill/>
        </a:ln>
      </c:spPr>
    </c:plotArea>
    <c:legend>
      <c:legendPos val="r"/>
      <c:layout>
        <c:manualLayout>
          <c:xMode val="edge"/>
          <c:yMode val="edge"/>
          <c:x val="0.73840540586203118"/>
          <c:y val="0"/>
          <c:w val="0.25428571428571428"/>
          <c:h val="0.31712445567770031"/>
        </c:manualLayout>
      </c:layout>
      <c:overlay val="0"/>
      <c:spPr>
        <a:noFill/>
        <a:ln w="4738">
          <a:solidFill>
            <a:srgbClr val="000000"/>
          </a:solidFill>
          <a:prstDash val="solid"/>
        </a:ln>
      </c:spPr>
      <c:txPr>
        <a:bodyPr/>
        <a:lstStyle/>
        <a:p>
          <a:pPr>
            <a:defRPr sz="1231" b="1" i="0" u="none" strike="noStrike" baseline="0">
              <a:solidFill>
                <a:srgbClr val="FFFFFF"/>
              </a:solidFill>
              <a:latin typeface="Arial"/>
              <a:ea typeface="Arial"/>
              <a:cs typeface="Arial"/>
            </a:defRPr>
          </a:pPr>
          <a:endParaRPr lang="en-US"/>
        </a:p>
      </c:txPr>
    </c:legend>
    <c:plotVisOnly val="1"/>
    <c:dispBlanksAs val="gap"/>
    <c:showDLblsOverMax val="0"/>
  </c:chart>
  <c:spPr>
    <a:noFill/>
    <a:ln>
      <a:noFill/>
    </a:ln>
  </c:spPr>
  <c:txPr>
    <a:bodyPr/>
    <a:lstStyle/>
    <a:p>
      <a:pPr>
        <a:defRPr sz="1194"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690052256981392E-2"/>
          <c:y val="4.1025641025641026E-2"/>
          <c:w val="0.82113274692014848"/>
          <c:h val="0.9079917221885726"/>
        </c:manualLayout>
      </c:layout>
      <c:barChart>
        <c:barDir val="col"/>
        <c:grouping val="clustered"/>
        <c:varyColors val="0"/>
        <c:ser>
          <c:idx val="0"/>
          <c:order val="0"/>
          <c:tx>
            <c:strRef>
              <c:f>Sheet1!$B$1</c:f>
              <c:strCache>
                <c:ptCount val="1"/>
                <c:pt idx="0">
                  <c:v>Low SES NG</c:v>
                </c:pt>
              </c:strCache>
            </c:strRef>
          </c:tx>
          <c:spPr>
            <a:solidFill>
              <a:schemeClr val="accent4">
                <a:lumMod val="40000"/>
                <a:lumOff val="60000"/>
              </a:schemeClr>
            </a:solidFill>
          </c:spPr>
          <c:invertIfNegative val="0"/>
          <c:cat>
            <c:strRef>
              <c:f>Sheet1!$A$2:$A$5</c:f>
              <c:strCache>
                <c:ptCount val="4"/>
                <c:pt idx="0">
                  <c:v>Mex Undoc</c:v>
                </c:pt>
                <c:pt idx="1">
                  <c:v>Can Undoc</c:v>
                </c:pt>
                <c:pt idx="2">
                  <c:v>Mex  Doc</c:v>
                </c:pt>
                <c:pt idx="3">
                  <c:v>Can Doc</c:v>
                </c:pt>
              </c:strCache>
            </c:strRef>
          </c:cat>
          <c:val>
            <c:numRef>
              <c:f>Sheet1!$B$2:$B$5</c:f>
              <c:numCache>
                <c:formatCode>General</c:formatCode>
                <c:ptCount val="4"/>
                <c:pt idx="0">
                  <c:v>9</c:v>
                </c:pt>
                <c:pt idx="1">
                  <c:v>18</c:v>
                </c:pt>
                <c:pt idx="2">
                  <c:v>18</c:v>
                </c:pt>
                <c:pt idx="3">
                  <c:v>19</c:v>
                </c:pt>
              </c:numCache>
            </c:numRef>
          </c:val>
        </c:ser>
        <c:ser>
          <c:idx val="1"/>
          <c:order val="1"/>
          <c:tx>
            <c:strRef>
              <c:f>Sheet1!$C$1</c:f>
              <c:strCache>
                <c:ptCount val="1"/>
                <c:pt idx="0">
                  <c:v>Low SES G</c:v>
                </c:pt>
              </c:strCache>
            </c:strRef>
          </c:tx>
          <c:invertIfNegative val="0"/>
          <c:cat>
            <c:strRef>
              <c:f>Sheet1!$A$2:$A$5</c:f>
              <c:strCache>
                <c:ptCount val="4"/>
                <c:pt idx="0">
                  <c:v>Mex Undoc</c:v>
                </c:pt>
                <c:pt idx="1">
                  <c:v>Can Undoc</c:v>
                </c:pt>
                <c:pt idx="2">
                  <c:v>Mex  Doc</c:v>
                </c:pt>
                <c:pt idx="3">
                  <c:v>Can Doc</c:v>
                </c:pt>
              </c:strCache>
            </c:strRef>
          </c:cat>
          <c:val>
            <c:numRef>
              <c:f>Sheet1!$C$2:$C$5</c:f>
              <c:numCache>
                <c:formatCode>General</c:formatCode>
                <c:ptCount val="4"/>
                <c:pt idx="0">
                  <c:v>31</c:v>
                </c:pt>
                <c:pt idx="1">
                  <c:v>22</c:v>
                </c:pt>
                <c:pt idx="2">
                  <c:v>22</c:v>
                </c:pt>
                <c:pt idx="3">
                  <c:v>21</c:v>
                </c:pt>
              </c:numCache>
            </c:numRef>
          </c:val>
        </c:ser>
        <c:ser>
          <c:idx val="2"/>
          <c:order val="2"/>
          <c:tx>
            <c:strRef>
              <c:f>Sheet1!$D$1</c:f>
              <c:strCache>
                <c:ptCount val="1"/>
                <c:pt idx="0">
                  <c:v>High SES NG</c:v>
                </c:pt>
              </c:strCache>
            </c:strRef>
          </c:tx>
          <c:invertIfNegative val="0"/>
          <c:cat>
            <c:strRef>
              <c:f>Sheet1!$A$2:$A$5</c:f>
              <c:strCache>
                <c:ptCount val="4"/>
                <c:pt idx="0">
                  <c:v>Mex Undoc</c:v>
                </c:pt>
                <c:pt idx="1">
                  <c:v>Can Undoc</c:v>
                </c:pt>
                <c:pt idx="2">
                  <c:v>Mex  Doc</c:v>
                </c:pt>
                <c:pt idx="3">
                  <c:v>Can Doc</c:v>
                </c:pt>
              </c:strCache>
            </c:strRef>
          </c:cat>
          <c:val>
            <c:numRef>
              <c:f>Sheet1!$D$2:$D$5</c:f>
              <c:numCache>
                <c:formatCode>General</c:formatCode>
                <c:ptCount val="4"/>
                <c:pt idx="0">
                  <c:v>23</c:v>
                </c:pt>
                <c:pt idx="1">
                  <c:v>24</c:v>
                </c:pt>
                <c:pt idx="2">
                  <c:v>21</c:v>
                </c:pt>
                <c:pt idx="3">
                  <c:v>25</c:v>
                </c:pt>
              </c:numCache>
            </c:numRef>
          </c:val>
        </c:ser>
        <c:ser>
          <c:idx val="3"/>
          <c:order val="3"/>
          <c:tx>
            <c:strRef>
              <c:f>Sheet1!$E$1</c:f>
              <c:strCache>
                <c:ptCount val="1"/>
                <c:pt idx="0">
                  <c:v>High SES G</c:v>
                </c:pt>
              </c:strCache>
            </c:strRef>
          </c:tx>
          <c:spPr>
            <a:solidFill>
              <a:schemeClr val="accent5">
                <a:lumMod val="75000"/>
              </a:schemeClr>
            </a:solidFill>
          </c:spPr>
          <c:invertIfNegative val="0"/>
          <c:cat>
            <c:strRef>
              <c:f>Sheet1!$A$2:$A$5</c:f>
              <c:strCache>
                <c:ptCount val="4"/>
                <c:pt idx="0">
                  <c:v>Mex Undoc</c:v>
                </c:pt>
                <c:pt idx="1">
                  <c:v>Can Undoc</c:v>
                </c:pt>
                <c:pt idx="2">
                  <c:v>Mex  Doc</c:v>
                </c:pt>
                <c:pt idx="3">
                  <c:v>Can Doc</c:v>
                </c:pt>
              </c:strCache>
            </c:strRef>
          </c:cat>
          <c:val>
            <c:numRef>
              <c:f>Sheet1!$E$2:$E$5</c:f>
              <c:numCache>
                <c:formatCode>General</c:formatCode>
                <c:ptCount val="4"/>
                <c:pt idx="0">
                  <c:v>17</c:v>
                </c:pt>
                <c:pt idx="1">
                  <c:v>16</c:v>
                </c:pt>
                <c:pt idx="2">
                  <c:v>19</c:v>
                </c:pt>
                <c:pt idx="3">
                  <c:v>15</c:v>
                </c:pt>
              </c:numCache>
            </c:numRef>
          </c:val>
        </c:ser>
        <c:dLbls>
          <c:showLegendKey val="0"/>
          <c:showVal val="0"/>
          <c:showCatName val="0"/>
          <c:showSerName val="0"/>
          <c:showPercent val="0"/>
          <c:showBubbleSize val="0"/>
        </c:dLbls>
        <c:gapWidth val="150"/>
        <c:axId val="366246888"/>
        <c:axId val="366477976"/>
      </c:barChart>
      <c:catAx>
        <c:axId val="366246888"/>
        <c:scaling>
          <c:orientation val="minMax"/>
        </c:scaling>
        <c:delete val="0"/>
        <c:axPos val="b"/>
        <c:numFmt formatCode="General" sourceLinked="0"/>
        <c:majorTickMark val="out"/>
        <c:minorTickMark val="none"/>
        <c:tickLblPos val="nextTo"/>
        <c:crossAx val="366477976"/>
        <c:crosses val="autoZero"/>
        <c:auto val="1"/>
        <c:lblAlgn val="ctr"/>
        <c:lblOffset val="100"/>
        <c:noMultiLvlLbl val="0"/>
      </c:catAx>
      <c:valAx>
        <c:axId val="366477976"/>
        <c:scaling>
          <c:orientation val="minMax"/>
        </c:scaling>
        <c:delete val="0"/>
        <c:axPos val="l"/>
        <c:majorGridlines/>
        <c:numFmt formatCode="General" sourceLinked="1"/>
        <c:majorTickMark val="out"/>
        <c:minorTickMark val="none"/>
        <c:tickLblPos val="nextTo"/>
        <c:crossAx val="366246888"/>
        <c:crosses val="autoZero"/>
        <c:crossBetween val="between"/>
      </c:valAx>
    </c:plotArea>
    <c:legend>
      <c:legendPos val="r"/>
      <c:layout>
        <c:manualLayout>
          <c:xMode val="edge"/>
          <c:yMode val="edge"/>
          <c:x val="0.67539417370126031"/>
          <c:y val="5.6730778830614621E-2"/>
          <c:w val="0.32460582629873969"/>
          <c:h val="0.1929561881687866"/>
        </c:manualLayout>
      </c:layout>
      <c:overlay val="0"/>
    </c:legend>
    <c:plotVisOnly val="1"/>
    <c:dispBlanksAs val="gap"/>
    <c:showDLblsOverMax val="0"/>
  </c:chart>
  <c:txPr>
    <a:bodyPr/>
    <a:lstStyle/>
    <a:p>
      <a:pPr>
        <a:defRPr sz="14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620103042675208E-2"/>
          <c:y val="4.5977011494252873E-2"/>
          <c:w val="0.77300415573053372"/>
          <c:h val="0.90025364286360754"/>
        </c:manualLayout>
      </c:layout>
      <c:barChart>
        <c:barDir val="col"/>
        <c:grouping val="clustered"/>
        <c:varyColors val="0"/>
        <c:ser>
          <c:idx val="0"/>
          <c:order val="0"/>
          <c:tx>
            <c:strRef>
              <c:f>Sheet1!$B$1</c:f>
              <c:strCache>
                <c:ptCount val="1"/>
                <c:pt idx="0">
                  <c:v>LowSES No Parole</c:v>
                </c:pt>
              </c:strCache>
            </c:strRef>
          </c:tx>
          <c:invertIfNegative val="0"/>
          <c:cat>
            <c:strRef>
              <c:f>Sheet1!$A$2:$A$5</c:f>
              <c:strCache>
                <c:ptCount val="4"/>
                <c:pt idx="0">
                  <c:v>Mex Undoc</c:v>
                </c:pt>
                <c:pt idx="1">
                  <c:v>White Undoc</c:v>
                </c:pt>
                <c:pt idx="2">
                  <c:v>Mex Doc</c:v>
                </c:pt>
                <c:pt idx="3">
                  <c:v>White Doc</c:v>
                </c:pt>
              </c:strCache>
            </c:strRef>
          </c:cat>
          <c:val>
            <c:numRef>
              <c:f>Sheet1!$B$2:$B$5</c:f>
              <c:numCache>
                <c:formatCode>General</c:formatCode>
                <c:ptCount val="4"/>
                <c:pt idx="0">
                  <c:v>23</c:v>
                </c:pt>
                <c:pt idx="1">
                  <c:v>7</c:v>
                </c:pt>
                <c:pt idx="2">
                  <c:v>10</c:v>
                </c:pt>
                <c:pt idx="3">
                  <c:v>8</c:v>
                </c:pt>
              </c:numCache>
            </c:numRef>
          </c:val>
        </c:ser>
        <c:ser>
          <c:idx val="1"/>
          <c:order val="1"/>
          <c:tx>
            <c:strRef>
              <c:f>Sheet1!$C$1</c:f>
              <c:strCache>
                <c:ptCount val="1"/>
                <c:pt idx="0">
                  <c:v>HighSES No Parole</c:v>
                </c:pt>
              </c:strCache>
            </c:strRef>
          </c:tx>
          <c:invertIfNegative val="0"/>
          <c:cat>
            <c:strRef>
              <c:f>Sheet1!$A$2:$A$5</c:f>
              <c:strCache>
                <c:ptCount val="4"/>
                <c:pt idx="0">
                  <c:v>Mex Undoc</c:v>
                </c:pt>
                <c:pt idx="1">
                  <c:v>White Undoc</c:v>
                </c:pt>
                <c:pt idx="2">
                  <c:v>Mex Doc</c:v>
                </c:pt>
                <c:pt idx="3">
                  <c:v>White Doc</c:v>
                </c:pt>
              </c:strCache>
            </c:strRef>
          </c:cat>
          <c:val>
            <c:numRef>
              <c:f>Sheet1!$C$2:$C$5</c:f>
              <c:numCache>
                <c:formatCode>General</c:formatCode>
                <c:ptCount val="4"/>
                <c:pt idx="0">
                  <c:v>6</c:v>
                </c:pt>
                <c:pt idx="1">
                  <c:v>7</c:v>
                </c:pt>
                <c:pt idx="2">
                  <c:v>7</c:v>
                </c:pt>
                <c:pt idx="3">
                  <c:v>7</c:v>
                </c:pt>
              </c:numCache>
            </c:numRef>
          </c:val>
        </c:ser>
        <c:ser>
          <c:idx val="2"/>
          <c:order val="2"/>
          <c:tx>
            <c:strRef>
              <c:f>Sheet1!$D$1</c:f>
              <c:strCache>
                <c:ptCount val="1"/>
                <c:pt idx="0">
                  <c:v>LowSES Parole</c:v>
                </c:pt>
              </c:strCache>
            </c:strRef>
          </c:tx>
          <c:invertIfNegative val="0"/>
          <c:cat>
            <c:strRef>
              <c:f>Sheet1!$A$2:$A$5</c:f>
              <c:strCache>
                <c:ptCount val="4"/>
                <c:pt idx="0">
                  <c:v>Mex Undoc</c:v>
                </c:pt>
                <c:pt idx="1">
                  <c:v>White Undoc</c:v>
                </c:pt>
                <c:pt idx="2">
                  <c:v>Mex Doc</c:v>
                </c:pt>
                <c:pt idx="3">
                  <c:v>White Doc</c:v>
                </c:pt>
              </c:strCache>
            </c:strRef>
          </c:cat>
          <c:val>
            <c:numRef>
              <c:f>Sheet1!$D$2:$D$5</c:f>
              <c:numCache>
                <c:formatCode>General</c:formatCode>
                <c:ptCount val="4"/>
                <c:pt idx="0">
                  <c:v>8</c:v>
                </c:pt>
                <c:pt idx="1">
                  <c:v>15</c:v>
                </c:pt>
                <c:pt idx="2">
                  <c:v>12</c:v>
                </c:pt>
                <c:pt idx="3">
                  <c:v>13</c:v>
                </c:pt>
              </c:numCache>
            </c:numRef>
          </c:val>
        </c:ser>
        <c:ser>
          <c:idx val="3"/>
          <c:order val="3"/>
          <c:tx>
            <c:strRef>
              <c:f>Sheet1!$E$1</c:f>
              <c:strCache>
                <c:ptCount val="1"/>
                <c:pt idx="0">
                  <c:v>HighSES Parole</c:v>
                </c:pt>
              </c:strCache>
            </c:strRef>
          </c:tx>
          <c:spPr>
            <a:solidFill>
              <a:schemeClr val="accent5">
                <a:lumMod val="75000"/>
              </a:schemeClr>
            </a:solidFill>
          </c:spPr>
          <c:invertIfNegative val="0"/>
          <c:cat>
            <c:strRef>
              <c:f>Sheet1!$A$2:$A$5</c:f>
              <c:strCache>
                <c:ptCount val="4"/>
                <c:pt idx="0">
                  <c:v>Mex Undoc</c:v>
                </c:pt>
                <c:pt idx="1">
                  <c:v>White Undoc</c:v>
                </c:pt>
                <c:pt idx="2">
                  <c:v>Mex Doc</c:v>
                </c:pt>
                <c:pt idx="3">
                  <c:v>White Doc</c:v>
                </c:pt>
              </c:strCache>
            </c:strRef>
          </c:cat>
          <c:val>
            <c:numRef>
              <c:f>Sheet1!$E$2:$E$5</c:f>
              <c:numCache>
                <c:formatCode>General</c:formatCode>
                <c:ptCount val="4"/>
                <c:pt idx="0">
                  <c:v>11</c:v>
                </c:pt>
                <c:pt idx="1">
                  <c:v>8</c:v>
                </c:pt>
                <c:pt idx="2">
                  <c:v>12</c:v>
                </c:pt>
                <c:pt idx="3">
                  <c:v>8</c:v>
                </c:pt>
              </c:numCache>
            </c:numRef>
          </c:val>
        </c:ser>
        <c:dLbls>
          <c:showLegendKey val="0"/>
          <c:showVal val="0"/>
          <c:showCatName val="0"/>
          <c:showSerName val="0"/>
          <c:showPercent val="0"/>
          <c:showBubbleSize val="0"/>
        </c:dLbls>
        <c:gapWidth val="150"/>
        <c:axId val="366479152"/>
        <c:axId val="366479544"/>
      </c:barChart>
      <c:catAx>
        <c:axId val="366479152"/>
        <c:scaling>
          <c:orientation val="minMax"/>
        </c:scaling>
        <c:delete val="0"/>
        <c:axPos val="b"/>
        <c:numFmt formatCode="General" sourceLinked="0"/>
        <c:majorTickMark val="out"/>
        <c:minorTickMark val="none"/>
        <c:tickLblPos val="nextTo"/>
        <c:txPr>
          <a:bodyPr/>
          <a:lstStyle/>
          <a:p>
            <a:pPr>
              <a:defRPr sz="1400" baseline="0"/>
            </a:pPr>
            <a:endParaRPr lang="en-US"/>
          </a:p>
        </c:txPr>
        <c:crossAx val="366479544"/>
        <c:crosses val="autoZero"/>
        <c:auto val="1"/>
        <c:lblAlgn val="ctr"/>
        <c:lblOffset val="100"/>
        <c:noMultiLvlLbl val="0"/>
      </c:catAx>
      <c:valAx>
        <c:axId val="366479544"/>
        <c:scaling>
          <c:orientation val="minMax"/>
        </c:scaling>
        <c:delete val="0"/>
        <c:axPos val="l"/>
        <c:majorGridlines/>
        <c:numFmt formatCode="General" sourceLinked="1"/>
        <c:majorTickMark val="out"/>
        <c:minorTickMark val="none"/>
        <c:tickLblPos val="nextTo"/>
        <c:crossAx val="366479152"/>
        <c:crosses val="autoZero"/>
        <c:crossBetween val="between"/>
      </c:valAx>
    </c:plotArea>
    <c:legend>
      <c:legendPos val="r"/>
      <c:layout>
        <c:manualLayout>
          <c:xMode val="edge"/>
          <c:yMode val="edge"/>
          <c:x val="0.7595958469793046"/>
          <c:y val="4.623397075365579E-2"/>
          <c:w val="0.24040415302069545"/>
          <c:h val="0.16943682039745031"/>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740C8-EB55-4C86-BC76-949B9F19B036}" type="datetimeFigureOut">
              <a:rPr lang="en-US" smtClean="0"/>
              <a:t>4/9/2016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455CD-B92D-4E3B-BF27-144E28AFA735}" type="slidenum">
              <a:rPr lang="en-US" smtClean="0"/>
              <a:t>‹#›</a:t>
            </a:fld>
            <a:endParaRPr lang="en-US"/>
          </a:p>
        </p:txBody>
      </p:sp>
    </p:spTree>
    <p:extLst>
      <p:ext uri="{BB962C8B-B14F-4D97-AF65-F5344CB8AC3E}">
        <p14:creationId xmlns:p14="http://schemas.microsoft.com/office/powerpoint/2010/main" val="1838717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1</a:t>
            </a:fld>
            <a:endParaRPr lang="en-US"/>
          </a:p>
        </p:txBody>
      </p:sp>
    </p:spTree>
    <p:extLst>
      <p:ext uri="{BB962C8B-B14F-4D97-AF65-F5344CB8AC3E}">
        <p14:creationId xmlns:p14="http://schemas.microsoft.com/office/powerpoint/2010/main" val="741331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face</a:t>
            </a:r>
            <a:r>
              <a:rPr lang="en-US" baseline="0" dirty="0" smtClean="0"/>
              <a:t> that Latinos are the number one minority group makes legal system bias against them important.</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10</a:t>
            </a:fld>
            <a:endParaRPr lang="en-US"/>
          </a:p>
        </p:txBody>
      </p:sp>
    </p:spTree>
    <p:extLst>
      <p:ext uri="{BB962C8B-B14F-4D97-AF65-F5344CB8AC3E}">
        <p14:creationId xmlns:p14="http://schemas.microsoft.com/office/powerpoint/2010/main" val="309802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Hispanics live</a:t>
            </a:r>
            <a:r>
              <a:rPr lang="en-US" baseline="0" dirty="0" smtClean="0"/>
              <a:t> in just 9 states in the US.</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11</a:t>
            </a:fld>
            <a:endParaRPr lang="en-US"/>
          </a:p>
        </p:txBody>
      </p:sp>
    </p:spTree>
    <p:extLst>
      <p:ext uri="{BB962C8B-B14F-4D97-AF65-F5344CB8AC3E}">
        <p14:creationId xmlns:p14="http://schemas.microsoft.com/office/powerpoint/2010/main" val="138028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parts</a:t>
            </a:r>
            <a:r>
              <a:rPr lang="en-US" baseline="0" dirty="0" smtClean="0"/>
              <a:t> of the US have seen tremendous increases in the Latino population. In parts of Nebraska, there have been entire small towns that are now majority Latinos and counties with a 300% increase in Latinos.</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12</a:t>
            </a:fld>
            <a:endParaRPr lang="en-US"/>
          </a:p>
        </p:txBody>
      </p:sp>
    </p:spTree>
    <p:extLst>
      <p:ext uri="{BB962C8B-B14F-4D97-AF65-F5344CB8AC3E}">
        <p14:creationId xmlns:p14="http://schemas.microsoft.com/office/powerpoint/2010/main" val="309890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2050, estimates are that nearly</a:t>
            </a:r>
            <a:r>
              <a:rPr lang="en-US" baseline="0" dirty="0" smtClean="0"/>
              <a:t> 1 of 3 people will be Latino. </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13</a:t>
            </a:fld>
            <a:endParaRPr lang="en-US"/>
          </a:p>
        </p:txBody>
      </p:sp>
    </p:spTree>
    <p:extLst>
      <p:ext uri="{BB962C8B-B14F-4D97-AF65-F5344CB8AC3E}">
        <p14:creationId xmlns:p14="http://schemas.microsoft.com/office/powerpoint/2010/main" val="194558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always</a:t>
            </a:r>
            <a:r>
              <a:rPr lang="en-US" baseline="0" dirty="0" smtClean="0"/>
              <a:t> been interested </a:t>
            </a:r>
            <a:r>
              <a:rPr lang="en-US" dirty="0" smtClean="0"/>
              <a:t>in race disparities in the</a:t>
            </a:r>
            <a:r>
              <a:rPr lang="en-US" baseline="0" dirty="0" smtClean="0"/>
              <a:t> legal system, but I realized I needed to know what crimes are stereotypically linked to what groups in order to do research. So, a while ago I found that Hispanics and Blacks are thought to commit the same types of offenses – violence and victim crimes, and vice crimes, compared to other groups.</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15</a:t>
            </a:fld>
            <a:endParaRPr lang="en-US"/>
          </a:p>
        </p:txBody>
      </p:sp>
    </p:spTree>
    <p:extLst>
      <p:ext uri="{BB962C8B-B14F-4D97-AF65-F5344CB8AC3E}">
        <p14:creationId xmlns:p14="http://schemas.microsoft.com/office/powerpoint/2010/main" val="372836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DD2E63-01EC-4EDE-8531-98C6E68383FF}" type="slidenum">
              <a:rPr lang="en-US" altLang="en-US"/>
              <a:pPr eaLnBrk="1" hangingPunct="1"/>
              <a:t>16</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dirty="0" smtClean="0">
                <a:latin typeface="Arial" panose="020B0604020202020204" pitchFamily="34" charset="0"/>
                <a:cs typeface="Arial" panose="020B0604020202020204" pitchFamily="34" charset="0"/>
              </a:rPr>
              <a:t>Aversive racism theory provides a framework</a:t>
            </a:r>
            <a:r>
              <a:rPr lang="en-US" altLang="en-US" sz="1200" baseline="0" dirty="0" smtClean="0">
                <a:latin typeface="Arial" panose="020B0604020202020204" pitchFamily="34" charset="0"/>
                <a:cs typeface="Arial" panose="020B0604020202020204" pitchFamily="34" charset="0"/>
              </a:rPr>
              <a:t> to understand current biases against Latinos in decision making.</a:t>
            </a:r>
          </a:p>
          <a:p>
            <a:pPr eaLnBrk="1" hangingPunct="1"/>
            <a:r>
              <a:rPr lang="en-US" altLang="en-US" sz="1200" dirty="0" smtClean="0">
                <a:latin typeface="Arial" panose="020B0604020202020204" pitchFamily="34" charset="0"/>
                <a:cs typeface="Arial" panose="020B0604020202020204" pitchFamily="34" charset="0"/>
              </a:rPr>
              <a:t>1. ARs endorse fair treatment of all groups.</a:t>
            </a:r>
          </a:p>
          <a:p>
            <a:pPr eaLnBrk="1" hangingPunct="1"/>
            <a:r>
              <a:rPr lang="en-US" altLang="en-US" sz="1200" dirty="0" smtClean="0">
                <a:latin typeface="Arial" panose="020B0604020202020204" pitchFamily="34" charset="0"/>
                <a:cs typeface="Arial" panose="020B0604020202020204" pitchFamily="34" charset="0"/>
              </a:rPr>
              <a:t>2. Despite good intentions, ARs harbor negative feelings toward Blacks.</a:t>
            </a:r>
          </a:p>
          <a:p>
            <a:pPr eaLnBrk="1" hangingPunct="1"/>
            <a:r>
              <a:rPr lang="en-US" altLang="en-US" sz="1200" dirty="0" smtClean="0">
                <a:latin typeface="Arial" panose="020B0604020202020204" pitchFamily="34" charset="0"/>
                <a:cs typeface="Arial" panose="020B0604020202020204" pitchFamily="34" charset="0"/>
              </a:rPr>
              <a:t>3. They don’t want to appear to be prejudiced.</a:t>
            </a:r>
          </a:p>
          <a:p>
            <a:pPr eaLnBrk="1" hangingPunct="1"/>
            <a:r>
              <a:rPr lang="en-US" altLang="en-US" sz="1200" dirty="0" smtClean="0">
                <a:latin typeface="Arial" panose="020B0604020202020204" pitchFamily="34" charset="0"/>
                <a:cs typeface="Arial" panose="020B0604020202020204" pitchFamily="34" charset="0"/>
              </a:rPr>
              <a:t>5. Negative feelings get expressed, but in subtle, </a:t>
            </a:r>
            <a:r>
              <a:rPr lang="en-US" altLang="en-US" sz="1200" dirty="0" err="1" smtClean="0">
                <a:solidFill>
                  <a:srgbClr val="FFC000"/>
                </a:solidFill>
                <a:latin typeface="Arial" panose="020B0604020202020204" pitchFamily="34" charset="0"/>
                <a:cs typeface="Arial" panose="020B0604020202020204" pitchFamily="34" charset="0"/>
              </a:rPr>
              <a:t>rationalizable</a:t>
            </a:r>
            <a:r>
              <a:rPr lang="en-US" altLang="en-US" sz="1200" dirty="0" smtClean="0">
                <a:solidFill>
                  <a:srgbClr val="FFC000"/>
                </a:solidFill>
                <a:latin typeface="Arial" panose="020B0604020202020204" pitchFamily="34" charset="0"/>
                <a:cs typeface="Arial" panose="020B0604020202020204" pitchFamily="34" charset="0"/>
              </a:rPr>
              <a:t> ways </a:t>
            </a:r>
            <a:r>
              <a:rPr lang="en-US" altLang="en-US" sz="1200" dirty="0" smtClean="0">
                <a:latin typeface="Arial" panose="020B0604020202020204" pitchFamily="34" charset="0"/>
                <a:cs typeface="Arial" panose="020B0604020202020204" pitchFamily="34" charset="0"/>
              </a:rPr>
              <a:t>that disadvantage the targeted group.</a:t>
            </a:r>
          </a:p>
          <a:p>
            <a:pPr eaLnBrk="1" hangingPunct="1"/>
            <a:endParaRPr lang="en-US" altLang="en-US" dirty="0" smtClean="0"/>
          </a:p>
        </p:txBody>
      </p:sp>
    </p:spTree>
    <p:extLst>
      <p:ext uri="{BB962C8B-B14F-4D97-AF65-F5344CB8AC3E}">
        <p14:creationId xmlns:p14="http://schemas.microsoft.com/office/powerpoint/2010/main" val="919360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cs typeface="Arial" panose="020B0604020202020204" pitchFamily="34" charset="0"/>
              </a:rPr>
              <a:t>Based on </a:t>
            </a:r>
            <a:r>
              <a:rPr lang="en-US" altLang="en-US" sz="1200" b="1" dirty="0" smtClean="0">
                <a:solidFill>
                  <a:srgbClr val="FFC000"/>
                </a:solidFill>
                <a:latin typeface="Arial" panose="020B0604020202020204" pitchFamily="34" charset="0"/>
                <a:cs typeface="Arial" panose="020B0604020202020204" pitchFamily="34" charset="0"/>
              </a:rPr>
              <a:t>aversive racism theory </a:t>
            </a:r>
            <a:r>
              <a:rPr lang="en-US" altLang="en-US" sz="1200" dirty="0" smtClean="0">
                <a:latin typeface="Arial" panose="020B0604020202020204" pitchFamily="34" charset="0"/>
                <a:cs typeface="Arial" panose="020B0604020202020204" pitchFamily="34" charset="0"/>
              </a:rPr>
              <a:t>we have examined the influence of non-race related cues (e.g., SES) on culpability assignment for Mexican Americans (MAs) compared to Whites. </a:t>
            </a:r>
          </a:p>
          <a:p>
            <a:endParaRPr lang="en-US" dirty="0" smtClean="0"/>
          </a:p>
          <a:p>
            <a:r>
              <a:rPr lang="en-US" dirty="0" smtClean="0"/>
              <a:t>We conducted</a:t>
            </a:r>
            <a:r>
              <a:rPr lang="en-US" baseline="0" dirty="0" smtClean="0"/>
              <a:t> 2 studies – one at UNL and one at UTEP. We believed that the inclusion of SES status and the status of the crime might produce bias against a Latino defendant. In other words, is it race or SES or type of crime that produces biases?</a:t>
            </a:r>
          </a:p>
          <a:p>
            <a:r>
              <a:rPr lang="en-US" baseline="0" dirty="0" smtClean="0"/>
              <a:t>And, we found that Whites at UNL, gave the low SES Mexican American biased culpability assessments, compared to the Mexican American HIGH in SES or Whites. There were no effects for Mexican American participants at UTEP.</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17</a:t>
            </a:fld>
            <a:endParaRPr lang="en-US"/>
          </a:p>
        </p:txBody>
      </p:sp>
    </p:spTree>
    <p:extLst>
      <p:ext uri="{BB962C8B-B14F-4D97-AF65-F5344CB8AC3E}">
        <p14:creationId xmlns:p14="http://schemas.microsoft.com/office/powerpoint/2010/main" val="3468940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 responsibility, blame, belief</a:t>
            </a:r>
            <a:r>
              <a:rPr lang="en-US" baseline="0" dirty="0" smtClean="0"/>
              <a:t>, and verdict, low SES Mexicans received biased assessments.</a:t>
            </a:r>
          </a:p>
          <a:p>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18</a:t>
            </a:fld>
            <a:endParaRPr lang="en-US"/>
          </a:p>
        </p:txBody>
      </p:sp>
    </p:spTree>
    <p:extLst>
      <p:ext uri="{BB962C8B-B14F-4D97-AF65-F5344CB8AC3E}">
        <p14:creationId xmlns:p14="http://schemas.microsoft.com/office/powerpoint/2010/main" val="231977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0FB36B-7295-45DB-A090-229361BD9827}" type="slidenum">
              <a:rPr lang="en-US" altLang="en-US"/>
              <a:pPr eaLnBrk="1" hangingPunct="1"/>
              <a:t>19</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Next, we wondered</a:t>
            </a:r>
            <a:r>
              <a:rPr lang="en-US" altLang="en-US" baseline="0" dirty="0" smtClean="0"/>
              <a:t> if the effect could be replicated, and would the bias SMEAR onto the attorney who represented the low SES Mexican American defendant. Using the same procedures as before, we also varied the race of the attorney – either Mexican American or White. </a:t>
            </a:r>
          </a:p>
          <a:p>
            <a:pPr eaLnBrk="1" hangingPunct="1"/>
            <a:endParaRPr lang="en-US" altLang="en-US" baseline="0" dirty="0" smtClean="0"/>
          </a:p>
          <a:p>
            <a:pPr eaLnBrk="1" hangingPunct="1"/>
            <a:r>
              <a:rPr lang="en-US" altLang="en-US" baseline="0" dirty="0" smtClean="0"/>
              <a:t>We replicated the earlier results for the low SES Mexican American defendant, but the Mexican American Attorney was also denigrated. Their client was thought more responsible and had more intent. </a:t>
            </a:r>
            <a:endParaRPr lang="en-US" altLang="en-US" dirty="0" smtClean="0"/>
          </a:p>
        </p:txBody>
      </p:sp>
    </p:spTree>
    <p:extLst>
      <p:ext uri="{BB962C8B-B14F-4D97-AF65-F5344CB8AC3E}">
        <p14:creationId xmlns:p14="http://schemas.microsoft.com/office/powerpoint/2010/main" val="1169366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00A47F-1598-427D-B6C2-F49F25EDB10E}" type="slidenum">
              <a:rPr lang="en-US" altLang="en-US"/>
              <a:pPr eaLnBrk="1" hangingPunct="1"/>
              <a:t>20</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However, the combination of a low SES, Mexican</a:t>
            </a:r>
            <a:r>
              <a:rPr lang="en-US" altLang="en-US" baseline="0" dirty="0" smtClean="0"/>
              <a:t> American defendant and a Mexican American Attorney demonstrated bias. Participants believed the low SES Mexican American defendant with a Mexican American attorney less and blamed him more.</a:t>
            </a:r>
            <a:endParaRPr lang="en-US" altLang="en-US" dirty="0" smtClean="0"/>
          </a:p>
        </p:txBody>
      </p:sp>
    </p:spTree>
    <p:extLst>
      <p:ext uri="{BB962C8B-B14F-4D97-AF65-F5344CB8AC3E}">
        <p14:creationId xmlns:p14="http://schemas.microsoft.com/office/powerpoint/2010/main" val="132380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want to provide historical background, population information, talk about findings on bias from my lab, and mention modern attitudes that influence bias against Latinos in the legal system.</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2</a:t>
            </a:fld>
            <a:endParaRPr lang="en-US"/>
          </a:p>
        </p:txBody>
      </p:sp>
    </p:spTree>
    <p:extLst>
      <p:ext uri="{BB962C8B-B14F-4D97-AF65-F5344CB8AC3E}">
        <p14:creationId xmlns:p14="http://schemas.microsoft.com/office/powerpoint/2010/main" val="4038410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would</a:t>
            </a:r>
            <a:r>
              <a:rPr lang="en-US" baseline="0" dirty="0" smtClean="0"/>
              <a:t> this occur for the ultimate type of offense, a capital offense? This time we ran the study in CA with actual White and Latino jurors who were exiting a venire. We had them act as a juror and read a murder case. We varied the race of defendant (MA or White), the SES (Low or High) and the type of mitigating information (weak or strong). </a:t>
            </a:r>
          </a:p>
          <a:p>
            <a:endParaRPr lang="en-US" baseline="0" dirty="0" smtClean="0"/>
          </a:p>
          <a:p>
            <a:r>
              <a:rPr lang="en-US" baseline="0" dirty="0" smtClean="0"/>
              <a:t>Participants provided a verdict, a sentence (death or prison sentence) and culpability ratings.</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21</a:t>
            </a:fld>
            <a:endParaRPr lang="en-US"/>
          </a:p>
        </p:txBody>
      </p:sp>
    </p:spTree>
    <p:extLst>
      <p:ext uri="{BB962C8B-B14F-4D97-AF65-F5344CB8AC3E}">
        <p14:creationId xmlns:p14="http://schemas.microsoft.com/office/powerpoint/2010/main" val="3654168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all participants were guilt prone, S</a:t>
            </a:r>
            <a:r>
              <a:rPr lang="en-US" baseline="0" dirty="0" smtClean="0"/>
              <a:t>entencing by </a:t>
            </a:r>
            <a:r>
              <a:rPr lang="en-US" dirty="0" smtClean="0"/>
              <a:t>White participants</a:t>
            </a:r>
            <a:r>
              <a:rPr lang="en-US" baseline="0" dirty="0" smtClean="0"/>
              <a:t> demonstrated bias. The Hispanic, low </a:t>
            </a:r>
            <a:r>
              <a:rPr lang="en-US" baseline="0" dirty="0" err="1" smtClean="0"/>
              <a:t>ses</a:t>
            </a:r>
            <a:r>
              <a:rPr lang="en-US" baseline="0" dirty="0" smtClean="0"/>
              <a:t>, weak mitigating condition received the highest number of death sentences, and the White, high </a:t>
            </a:r>
            <a:r>
              <a:rPr lang="en-US" baseline="0" dirty="0" err="1" smtClean="0"/>
              <a:t>ses</a:t>
            </a:r>
            <a:r>
              <a:rPr lang="en-US" baseline="0" dirty="0" smtClean="0"/>
              <a:t>, strong mitigating condition received the most prison sentences.</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22</a:t>
            </a:fld>
            <a:endParaRPr lang="en-US"/>
          </a:p>
        </p:txBody>
      </p:sp>
    </p:spTree>
    <p:extLst>
      <p:ext uri="{BB962C8B-B14F-4D97-AF65-F5344CB8AC3E}">
        <p14:creationId xmlns:p14="http://schemas.microsoft.com/office/powerpoint/2010/main" val="1027320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Moreover,</a:t>
            </a:r>
            <a:r>
              <a:rPr lang="en-US" baseline="0" dirty="0" smtClean="0"/>
              <a:t> the Hispanic with low </a:t>
            </a:r>
            <a:r>
              <a:rPr lang="en-US" baseline="0" dirty="0" err="1" smtClean="0"/>
              <a:t>ses</a:t>
            </a:r>
            <a:r>
              <a:rPr lang="en-US" baseline="0" dirty="0" smtClean="0"/>
              <a:t> and weak mitigating information was held more culpable on a variety of measures. Latino jurors showed no bias in sentencing or culpability assignment.</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23</a:t>
            </a:fld>
            <a:endParaRPr lang="en-US"/>
          </a:p>
        </p:txBody>
      </p:sp>
    </p:spTree>
    <p:extLst>
      <p:ext uri="{BB962C8B-B14F-4D97-AF65-F5344CB8AC3E}">
        <p14:creationId xmlns:p14="http://schemas.microsoft.com/office/powerpoint/2010/main" val="1984255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24</a:t>
            </a:fld>
            <a:endParaRPr lang="en-US"/>
          </a:p>
        </p:txBody>
      </p:sp>
    </p:spTree>
    <p:extLst>
      <p:ext uri="{BB962C8B-B14F-4D97-AF65-F5344CB8AC3E}">
        <p14:creationId xmlns:p14="http://schemas.microsoft.com/office/powerpoint/2010/main" val="1325389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Hispanics and Blacks both have more negative attitudes about police officers</a:t>
            </a:r>
            <a:r>
              <a:rPr lang="en-US" baseline="0" dirty="0" smtClean="0"/>
              <a:t> and justice.</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30</a:t>
            </a:fld>
            <a:endParaRPr lang="en-US"/>
          </a:p>
        </p:txBody>
      </p:sp>
    </p:spTree>
    <p:extLst>
      <p:ext uri="{BB962C8B-B14F-4D97-AF65-F5344CB8AC3E}">
        <p14:creationId xmlns:p14="http://schemas.microsoft.com/office/powerpoint/2010/main" val="2321957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Latinos are more likely to believe that</a:t>
            </a:r>
            <a:r>
              <a:rPr lang="en-US" baseline="0" dirty="0" smtClean="0"/>
              <a:t> discrimination is a major problem.</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31</a:t>
            </a:fld>
            <a:endParaRPr lang="en-US"/>
          </a:p>
        </p:txBody>
      </p:sp>
    </p:spTree>
    <p:extLst>
      <p:ext uri="{BB962C8B-B14F-4D97-AF65-F5344CB8AC3E}">
        <p14:creationId xmlns:p14="http://schemas.microsoft.com/office/powerpoint/2010/main" val="2273104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32</a:t>
            </a:fld>
            <a:endParaRPr lang="en-US"/>
          </a:p>
        </p:txBody>
      </p:sp>
    </p:spTree>
    <p:extLst>
      <p:ext uri="{BB962C8B-B14F-4D97-AF65-F5344CB8AC3E}">
        <p14:creationId xmlns:p14="http://schemas.microsoft.com/office/powerpoint/2010/main" val="2013884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current legal bias</a:t>
            </a:r>
            <a:r>
              <a:rPr lang="en-US" baseline="0" dirty="0" smtClean="0"/>
              <a:t> and the increasing presence of Latinos in the US, finding solutions to legal system bias becomes ever more important.</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34</a:t>
            </a:fld>
            <a:endParaRPr lang="en-US"/>
          </a:p>
        </p:txBody>
      </p:sp>
    </p:spTree>
    <p:extLst>
      <p:ext uri="{BB962C8B-B14F-4D97-AF65-F5344CB8AC3E}">
        <p14:creationId xmlns:p14="http://schemas.microsoft.com/office/powerpoint/2010/main" val="2182312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to thank</a:t>
            </a:r>
            <a:r>
              <a:rPr lang="en-US" baseline="0" dirty="0" smtClean="0"/>
              <a:t> past and current students who worked on some of this work with me. </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35</a:t>
            </a:fld>
            <a:endParaRPr lang="en-US"/>
          </a:p>
        </p:txBody>
      </p:sp>
    </p:spTree>
    <p:extLst>
      <p:ext uri="{BB962C8B-B14F-4D97-AF65-F5344CB8AC3E}">
        <p14:creationId xmlns:p14="http://schemas.microsoft.com/office/powerpoint/2010/main" val="294345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D14EAC-5D25-4481-A3FC-9C171E2D0F55}" type="slidenum">
              <a:rPr lang="en-US" altLang="en-US"/>
              <a:pPr>
                <a:spcBef>
                  <a:spcPct val="0"/>
                </a:spcBef>
              </a:pPr>
              <a:t>3</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dirty="0" smtClean="0"/>
              <a:t>Most research on race bias fits into a model that predicts racial disparities. AS you can see, the model is complicated.</a:t>
            </a:r>
            <a:r>
              <a:rPr lang="en-US" altLang="en-US" baseline="0" dirty="0" smtClean="0"/>
              <a:t> Hence, the difficulty in developing a simple, comprehensive explanation for race disparities.</a:t>
            </a:r>
            <a:endParaRPr lang="en-US" altLang="en-US" dirty="0" smtClean="0"/>
          </a:p>
        </p:txBody>
      </p:sp>
    </p:spTree>
    <p:extLst>
      <p:ext uri="{BB962C8B-B14F-4D97-AF65-F5344CB8AC3E}">
        <p14:creationId xmlns:p14="http://schemas.microsoft.com/office/powerpoint/2010/main" val="195100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Anti-Latino bias is</a:t>
            </a:r>
            <a:r>
              <a:rPr lang="en-US" baseline="0" dirty="0" smtClean="0"/>
              <a:t> not new. My favorite quote comes from S C senator </a:t>
            </a:r>
            <a:r>
              <a:rPr lang="en-US" baseline="0" dirty="0" err="1" smtClean="0"/>
              <a:t>Blease</a:t>
            </a:r>
            <a:r>
              <a:rPr lang="en-US" baseline="0" dirty="0" smtClean="0"/>
              <a:t>, who </a:t>
            </a:r>
            <a:r>
              <a:rPr lang="en-US" sz="1200" dirty="0" smtClean="0">
                <a:latin typeface="Arial" panose="020B0604020202020204" pitchFamily="34" charset="0"/>
                <a:cs typeface="Arial" panose="020B0604020202020204" pitchFamily="34" charset="0"/>
              </a:rPr>
              <a:t>stated, Arizona’s opposition to joint statehood was </a:t>
            </a:r>
            <a:r>
              <a:rPr lang="en-US" sz="1200" dirty="0" smtClean="0">
                <a:solidFill>
                  <a:srgbClr val="FFC000"/>
                </a:solidFill>
                <a:latin typeface="Arial" panose="020B0604020202020204" pitchFamily="34" charset="0"/>
                <a:cs typeface="Arial" panose="020B0604020202020204" pitchFamily="34" charset="0"/>
              </a:rPr>
              <a:t>“…a cry of pure blooded white community against the domination of a mixed breed aggregation of citizens of New Mexico who are Spanish, Indians, Greasers, Mexicans, and everything else”.</a:t>
            </a: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4</a:t>
            </a:fld>
            <a:endParaRPr lang="en-US"/>
          </a:p>
        </p:txBody>
      </p:sp>
    </p:spTree>
    <p:extLst>
      <p:ext uri="{BB962C8B-B14F-4D97-AF65-F5344CB8AC3E}">
        <p14:creationId xmlns:p14="http://schemas.microsoft.com/office/powerpoint/2010/main" val="16663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a:t>
            </a:r>
            <a:r>
              <a:rPr lang="en-US" baseline="0" dirty="0" smtClean="0"/>
              <a:t> overt bias against Latinos in the system is not new either. Like blacks, thousands of Mexicans were lynched. </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5</a:t>
            </a:fld>
            <a:endParaRPr lang="en-US"/>
          </a:p>
        </p:txBody>
      </p:sp>
    </p:spTree>
    <p:extLst>
      <p:ext uri="{BB962C8B-B14F-4D97-AF65-F5344CB8AC3E}">
        <p14:creationId xmlns:p14="http://schemas.microsoft.com/office/powerpoint/2010/main" val="123002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famous case of bias, comes from People</a:t>
            </a:r>
            <a:r>
              <a:rPr lang="en-US" baseline="0" dirty="0" smtClean="0"/>
              <a:t> v. Zamora, commonly called the sleepy lagoon case. It was the largest mass trial in CA history. After a fight between rival neighborhoods, Jose Diaz was found dead. LA police rounded up 600 Mexican American Youth for questioning. 17 are charged with murder.</a:t>
            </a:r>
          </a:p>
          <a:p>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6</a:t>
            </a:fld>
            <a:endParaRPr lang="en-US"/>
          </a:p>
        </p:txBody>
      </p:sp>
    </p:spTree>
    <p:extLst>
      <p:ext uri="{BB962C8B-B14F-4D97-AF65-F5344CB8AC3E}">
        <p14:creationId xmlns:p14="http://schemas.microsoft.com/office/powerpoint/2010/main" val="58740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trial, the attorney could not confer with clients, the defendants couldn’t cut</a:t>
            </a:r>
            <a:r>
              <a:rPr lang="en-US" baseline="0" dirty="0" smtClean="0"/>
              <a:t> their hair or change their clothes (but this was used as evidence of their criminal character). A LA sheriff’s office employee acted as an expert and testified </a:t>
            </a:r>
            <a:r>
              <a:rPr lang="en-US" sz="1200" dirty="0" smtClean="0">
                <a:latin typeface="Arial" panose="020B0604020202020204" pitchFamily="34" charset="0"/>
                <a:cs typeface="Arial" panose="020B0604020202020204" pitchFamily="34" charset="0"/>
              </a:rPr>
              <a:t>Mexicans had a </a:t>
            </a:r>
            <a:r>
              <a:rPr lang="en-US" sz="1200" dirty="0" smtClean="0">
                <a:solidFill>
                  <a:srgbClr val="FFC000"/>
                </a:solidFill>
                <a:latin typeface="Arial" panose="020B0604020202020204" pitchFamily="34" charset="0"/>
                <a:cs typeface="Arial" panose="020B0604020202020204" pitchFamily="34" charset="0"/>
              </a:rPr>
              <a:t>"blood thirst" and a "biological predisposition" to crime and killing, citing the culture of their Aztec ancestors.</a:t>
            </a:r>
          </a:p>
          <a:p>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7</a:t>
            </a:fld>
            <a:endParaRPr lang="en-US"/>
          </a:p>
        </p:txBody>
      </p:sp>
    </p:spTree>
    <p:extLst>
      <p:ext uri="{BB962C8B-B14F-4D97-AF65-F5344CB8AC3E}">
        <p14:creationId xmlns:p14="http://schemas.microsoft.com/office/powerpoint/2010/main" val="2673281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17 were found guilty, but only 12 of murder. On appeal, the case was overturned due to a lack of evidence, denial of </a:t>
            </a:r>
            <a:r>
              <a:rPr lang="en-US" baseline="0" dirty="0" err="1" smtClean="0"/>
              <a:t>atty</a:t>
            </a:r>
            <a:r>
              <a:rPr lang="en-US" baseline="0" dirty="0" smtClean="0"/>
              <a:t> access, and the judge’s bias. </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8</a:t>
            </a:fld>
            <a:endParaRPr lang="en-US"/>
          </a:p>
        </p:txBody>
      </p:sp>
    </p:spTree>
    <p:extLst>
      <p:ext uri="{BB962C8B-B14F-4D97-AF65-F5344CB8AC3E}">
        <p14:creationId xmlns:p14="http://schemas.microsoft.com/office/powerpoint/2010/main" val="305584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a:t>
            </a:r>
            <a:r>
              <a:rPr lang="en-US" baseline="0" dirty="0" smtClean="0"/>
              <a:t> research has shown bias as well. By 1970, the US commission on civil rights found wide spread abuse against Mexican Americans in the Southwest. Moreover, research has been conducted on jury composition, use of evidence, judges behaviors, and sentencing.</a:t>
            </a:r>
            <a:endParaRPr lang="en-US" dirty="0"/>
          </a:p>
        </p:txBody>
      </p:sp>
      <p:sp>
        <p:nvSpPr>
          <p:cNvPr id="4" name="Slide Number Placeholder 3"/>
          <p:cNvSpPr>
            <a:spLocks noGrp="1"/>
          </p:cNvSpPr>
          <p:nvPr>
            <p:ph type="sldNum" sz="quarter" idx="10"/>
          </p:nvPr>
        </p:nvSpPr>
        <p:spPr/>
        <p:txBody>
          <a:bodyPr/>
          <a:lstStyle/>
          <a:p>
            <a:fld id="{7A8455CD-B92D-4E3B-BF27-144E28AFA735}" type="slidenum">
              <a:rPr lang="en-US" smtClean="0"/>
              <a:t>9</a:t>
            </a:fld>
            <a:endParaRPr lang="en-US"/>
          </a:p>
        </p:txBody>
      </p:sp>
    </p:spTree>
    <p:extLst>
      <p:ext uri="{BB962C8B-B14F-4D97-AF65-F5344CB8AC3E}">
        <p14:creationId xmlns:p14="http://schemas.microsoft.com/office/powerpoint/2010/main" val="325482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F74C6D-E432-4388-B5FB-76A43DDE438A}" type="datetime1">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301054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67AFC-914A-4AA5-9165-B17240E5A647}" type="datetime1">
              <a:rPr lang="en-US" smtClean="0"/>
              <a:t>4/9/2016</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372899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6D5BF-9AD2-4F9B-B00E-40F4E5F0B317}" type="datetime1">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274319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AE471-4CA6-4EB6-A7DF-7BB829DCFF76}" type="datetime1">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2274317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5DF37-F861-4BE2-AD29-139F8988F2CF}" type="datetime1">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1063621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93871-3540-40EC-A8E1-3000960008FD}" type="datetime1">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4201314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3C98DA-14DD-47C9-BB3F-AC5AC18D2031}" type="datetime1">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4043525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49CC4-1555-4C70-B222-6BDB2D667729}" type="datetime1">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2321694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A5B3EE-1460-479F-AFA1-5CADE0D7BF81}" type="datetime1">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359086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EA1AD-A2B6-4529-BC18-DDC20CD65B65}" type="datetime1">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75512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F88EB-4A07-4A00-B92C-EBE2D48F6F46}" type="datetime1">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225605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9B12AE-81E8-4463-BA63-451CDA57D030}" type="datetime1">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225314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90BB9F-E8A4-44DE-B488-5ECA29FB1B1F}" type="datetime1">
              <a:rPr lang="en-US" smtClean="0"/>
              <a:t>4/9/2016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357026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9A9F48-9263-40DB-A97F-3F0908A04CCC}" type="datetime1">
              <a:rPr lang="en-US" smtClean="0"/>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398002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D61A3-B31C-4FA3-B151-EDF95421772E}" type="datetime1">
              <a:rPr lang="en-US" smtClean="0"/>
              <a:t>4/9/2016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137338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smtClean="0"/>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6D56EC-EE32-415E-98C5-89D155B92036}" type="datetime1">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151376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ED7DFF00-59DC-4D20-ABDB-0928A4B13C4F}" type="datetime1">
              <a:rPr lang="en-US" smtClean="0"/>
              <a:t>4/9/2016</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2339332E-07E3-4657-B06D-6F05B08B1279}" type="slidenum">
              <a:rPr lang="en-US" smtClean="0"/>
              <a:t>‹#›</a:t>
            </a:fld>
            <a:endParaRPr lang="en-US"/>
          </a:p>
        </p:txBody>
      </p:sp>
    </p:spTree>
    <p:extLst>
      <p:ext uri="{BB962C8B-B14F-4D97-AF65-F5344CB8AC3E}">
        <p14:creationId xmlns:p14="http://schemas.microsoft.com/office/powerpoint/2010/main" val="366516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3DFCA0C2-20BD-441C-A44E-6185F28BB0EE}" type="datetime1">
              <a:rPr lang="en-US" smtClean="0"/>
              <a:t>4/9/2016</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2339332E-07E3-4657-B06D-6F05B08B1279}" type="slidenum">
              <a:rPr lang="en-US" smtClean="0"/>
              <a:t>‹#›</a:t>
            </a:fld>
            <a:endParaRPr lang="en-US"/>
          </a:p>
        </p:txBody>
      </p:sp>
    </p:spTree>
    <p:extLst>
      <p:ext uri="{BB962C8B-B14F-4D97-AF65-F5344CB8AC3E}">
        <p14:creationId xmlns:p14="http://schemas.microsoft.com/office/powerpoint/2010/main" val="104740880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hdr="0" ft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usnews.nbcnews.com/_news/2012/10/27/14740413-ap-poll-majority-harbor-prejudice-against-blacks?lit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package" Target="../embeddings/Microsoft_PowerPoint_Slide5.sld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77200" cy="4924425"/>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Equality for all? Disparities in Latino </a:t>
            </a:r>
            <a:r>
              <a:rPr lang="en-US" sz="4000" dirty="0" smtClean="0">
                <a:latin typeface="Arial" panose="020B0604020202020204" pitchFamily="34" charset="0"/>
                <a:cs typeface="Arial" panose="020B0604020202020204" pitchFamily="34" charset="0"/>
              </a:rPr>
              <a:t>Justice</a:t>
            </a:r>
          </a:p>
          <a:p>
            <a:pPr algn="ctr"/>
            <a:endParaRPr lang="en-US" sz="4000" dirty="0" smtClean="0">
              <a:latin typeface="Arial" panose="020B0604020202020204" pitchFamily="34" charset="0"/>
              <a:cs typeface="Arial" panose="020B0604020202020204" pitchFamily="34" charset="0"/>
            </a:endParaRPr>
          </a:p>
          <a:p>
            <a:pPr algn="ctr"/>
            <a:r>
              <a:rPr lang="en-US" sz="2800" dirty="0" smtClean="0">
                <a:latin typeface="Arial" panose="020B0604020202020204" pitchFamily="34" charset="0"/>
                <a:cs typeface="Arial" panose="020B0604020202020204" pitchFamily="34" charset="0"/>
              </a:rPr>
              <a:t>Cynthia Willis </a:t>
            </a:r>
            <a:r>
              <a:rPr lang="en-US" sz="2800" dirty="0" err="1" smtClean="0">
                <a:latin typeface="Arial" panose="020B0604020202020204" pitchFamily="34" charset="0"/>
                <a:cs typeface="Arial" panose="020B0604020202020204" pitchFamily="34" charset="0"/>
              </a:rPr>
              <a:t>Esqueda</a:t>
            </a:r>
            <a:r>
              <a:rPr lang="en-US" sz="2800" dirty="0" smtClean="0">
                <a:latin typeface="Arial" panose="020B0604020202020204" pitchFamily="34" charset="0"/>
                <a:cs typeface="Arial" panose="020B0604020202020204" pitchFamily="34" charset="0"/>
              </a:rPr>
              <a:t>, PhD</a:t>
            </a:r>
          </a:p>
          <a:p>
            <a:pPr algn="ctr"/>
            <a:r>
              <a:rPr lang="en-US" sz="2800" dirty="0" smtClean="0">
                <a:latin typeface="Arial" panose="020B0604020202020204" pitchFamily="34" charset="0"/>
                <a:cs typeface="Arial" panose="020B0604020202020204" pitchFamily="34" charset="0"/>
              </a:rPr>
              <a:t>University of Nebraska-Lincoln</a:t>
            </a:r>
          </a:p>
          <a:p>
            <a:pPr algn="ctr"/>
            <a:r>
              <a:rPr lang="en-US" sz="2400" dirty="0" smtClean="0">
                <a:latin typeface="Arial" panose="020B0604020202020204" pitchFamily="34" charset="0"/>
                <a:cs typeface="Arial" panose="020B0604020202020204" pitchFamily="34" charset="0"/>
              </a:rPr>
              <a:t>Department of Psychology</a:t>
            </a:r>
          </a:p>
          <a:p>
            <a:pPr algn="ctr"/>
            <a:r>
              <a:rPr lang="en-US" sz="2400" dirty="0" smtClean="0">
                <a:latin typeface="Arial" panose="020B0604020202020204" pitchFamily="34" charset="0"/>
                <a:cs typeface="Arial" panose="020B0604020202020204" pitchFamily="34" charset="0"/>
              </a:rPr>
              <a:t>Institute for Ethnic Studies</a:t>
            </a:r>
          </a:p>
          <a:p>
            <a:pPr algn="ctr"/>
            <a:r>
              <a:rPr lang="en-US" sz="2400" dirty="0" smtClean="0">
                <a:latin typeface="Arial" panose="020B0604020202020204" pitchFamily="34" charset="0"/>
                <a:cs typeface="Arial" panose="020B0604020202020204" pitchFamily="34" charset="0"/>
              </a:rPr>
              <a:t>Social and Cognitive Psychology Program</a:t>
            </a:r>
          </a:p>
          <a:p>
            <a:pPr algn="ctr"/>
            <a:r>
              <a:rPr lang="en-US" sz="2400" dirty="0" smtClean="0">
                <a:latin typeface="Arial" panose="020B0604020202020204" pitchFamily="34" charset="0"/>
                <a:cs typeface="Arial" panose="020B0604020202020204" pitchFamily="34" charset="0"/>
              </a:rPr>
              <a:t>Psychology and Law Program</a:t>
            </a:r>
          </a:p>
          <a:p>
            <a:pPr algn="ctr"/>
            <a:endParaRPr lang="en-US" dirty="0">
              <a:latin typeface="Arial" panose="020B0604020202020204" pitchFamily="34" charset="0"/>
              <a:cs typeface="Arial" panose="020B0604020202020204" pitchFamily="34" charset="0"/>
            </a:endParaRPr>
          </a:p>
          <a:p>
            <a:pPr algn="ctr"/>
            <a:r>
              <a:rPr lang="en-US" sz="2400" dirty="0" smtClean="0">
                <a:latin typeface="Arial" panose="020B0604020202020204" pitchFamily="34" charset="0"/>
                <a:cs typeface="Arial" panose="020B0604020202020204" pitchFamily="34" charset="0"/>
              </a:rPr>
              <a:t>April 8, 2016</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339332E-07E3-4657-B06D-6F05B08B1279}" type="slidenum">
              <a:rPr lang="en-US" smtClean="0"/>
              <a:t>1</a:t>
            </a:fld>
            <a:endParaRPr lang="en-US"/>
          </a:p>
        </p:txBody>
      </p:sp>
    </p:spTree>
    <p:extLst>
      <p:ext uri="{BB962C8B-B14F-4D97-AF65-F5344CB8AC3E}">
        <p14:creationId xmlns:p14="http://schemas.microsoft.com/office/powerpoint/2010/main" val="2943224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16" y="1371600"/>
            <a:ext cx="8229600"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0916" y="304800"/>
            <a:ext cx="8534400" cy="83099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Current Latino Population makes an understanding of bias in the legal system important.</a:t>
            </a:r>
            <a:endParaRPr lang="en-US"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339332E-07E3-4657-B06D-6F05B08B1279}" type="slidenum">
              <a:rPr lang="en-US" smtClean="0"/>
              <a:t>10</a:t>
            </a:fld>
            <a:endParaRPr lang="en-US"/>
          </a:p>
        </p:txBody>
      </p:sp>
    </p:spTree>
    <p:extLst>
      <p:ext uri="{BB962C8B-B14F-4D97-AF65-F5344CB8AC3E}">
        <p14:creationId xmlns:p14="http://schemas.microsoft.com/office/powerpoint/2010/main" val="2234426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870" y="1219200"/>
            <a:ext cx="8481552" cy="5105400"/>
          </a:xfrm>
          <a:prstGeom prst="rect">
            <a:avLst/>
          </a:prstGeom>
        </p:spPr>
      </p:pic>
      <p:sp>
        <p:nvSpPr>
          <p:cNvPr id="3" name="TextBox 2"/>
          <p:cNvSpPr txBox="1"/>
          <p:nvPr/>
        </p:nvSpPr>
        <p:spPr>
          <a:xfrm>
            <a:off x="436008" y="381000"/>
            <a:ext cx="8241276"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Over ¾ of Hispanics live in 9 states: Arizona, California, Colorado, Florida, Illinois, New Mexico, New Jersey, New York and Texas</a:t>
            </a:r>
          </a:p>
        </p:txBody>
      </p:sp>
      <p:sp>
        <p:nvSpPr>
          <p:cNvPr id="4" name="Slide Number Placeholder 3"/>
          <p:cNvSpPr>
            <a:spLocks noGrp="1"/>
          </p:cNvSpPr>
          <p:nvPr>
            <p:ph type="sldNum" sz="quarter" idx="12"/>
          </p:nvPr>
        </p:nvSpPr>
        <p:spPr/>
        <p:txBody>
          <a:bodyPr/>
          <a:lstStyle/>
          <a:p>
            <a:fld id="{2339332E-07E3-4657-B06D-6F05B08B1279}" type="slidenum">
              <a:rPr lang="en-US" smtClean="0"/>
              <a:t>11</a:t>
            </a:fld>
            <a:endParaRPr lang="en-US"/>
          </a:p>
        </p:txBody>
      </p:sp>
    </p:spTree>
    <p:extLst>
      <p:ext uri="{BB962C8B-B14F-4D97-AF65-F5344CB8AC3E}">
        <p14:creationId xmlns:p14="http://schemas.microsoft.com/office/powerpoint/2010/main" val="272050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1012686"/>
            <a:ext cx="8534400" cy="5562600"/>
          </a:xfrm>
          <a:prstGeom prst="rect">
            <a:avLst/>
          </a:prstGeom>
        </p:spPr>
      </p:pic>
      <p:sp>
        <p:nvSpPr>
          <p:cNvPr id="2" name="TextBox 1"/>
          <p:cNvSpPr txBox="1"/>
          <p:nvPr/>
        </p:nvSpPr>
        <p:spPr>
          <a:xfrm>
            <a:off x="266699" y="304800"/>
            <a:ext cx="8763001" cy="707886"/>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Nebraska has experienced over 300% increase in Latinos in some counties.</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339332E-07E3-4657-B06D-6F05B08B1279}" type="slidenum">
              <a:rPr lang="en-US" smtClean="0"/>
              <a:t>12</a:t>
            </a:fld>
            <a:endParaRPr lang="en-US"/>
          </a:p>
        </p:txBody>
      </p:sp>
    </p:spTree>
    <p:extLst>
      <p:ext uri="{BB962C8B-B14F-4D97-AF65-F5344CB8AC3E}">
        <p14:creationId xmlns:p14="http://schemas.microsoft.com/office/powerpoint/2010/main" val="3586151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orldofdtcmarketing.com/wp-content/uploads/2012/07/4-HISPANIC-MARKET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1534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304800"/>
            <a:ext cx="7928774"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Latino Population is expected to reach 30% of the total by 2050.</a:t>
            </a:r>
            <a:endParaRPr lang="en-US" sz="2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339332E-07E3-4657-B06D-6F05B08B1279}" type="slidenum">
              <a:rPr lang="en-US" smtClean="0"/>
              <a:t>13</a:t>
            </a:fld>
            <a:endParaRPr lang="en-US"/>
          </a:p>
        </p:txBody>
      </p:sp>
    </p:spTree>
    <p:extLst>
      <p:ext uri="{BB962C8B-B14F-4D97-AF65-F5344CB8AC3E}">
        <p14:creationId xmlns:p14="http://schemas.microsoft.com/office/powerpoint/2010/main" val="1744554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39332E-07E3-4657-B06D-6F05B08B1279}" type="slidenum">
              <a:rPr lang="en-US" smtClean="0"/>
              <a:t>14</a:t>
            </a:fld>
            <a:endParaRPr lang="en-US"/>
          </a:p>
        </p:txBody>
      </p:sp>
      <p:pic>
        <p:nvPicPr>
          <p:cNvPr id="3" name="Picture 2"/>
          <p:cNvPicPr>
            <a:picLocks noChangeAspect="1"/>
          </p:cNvPicPr>
          <p:nvPr/>
        </p:nvPicPr>
        <p:blipFill>
          <a:blip r:embed="rId2"/>
          <a:stretch>
            <a:fillRect/>
          </a:stretch>
        </p:blipFill>
        <p:spPr>
          <a:xfrm>
            <a:off x="304800" y="609600"/>
            <a:ext cx="8381428" cy="5238393"/>
          </a:xfrm>
          <a:prstGeom prst="rect">
            <a:avLst/>
          </a:prstGeom>
        </p:spPr>
      </p:pic>
    </p:spTree>
    <p:extLst>
      <p:ext uri="{BB962C8B-B14F-4D97-AF65-F5344CB8AC3E}">
        <p14:creationId xmlns:p14="http://schemas.microsoft.com/office/powerpoint/2010/main" val="126756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77723"/>
            <a:ext cx="8724900" cy="6001643"/>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Race Bias Research in the Legal System</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Compared 5 ethnic groups.</a:t>
            </a:r>
          </a:p>
          <a:p>
            <a:endParaRPr lang="en-US" sz="24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Hispanics  =   Blacks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Violent and Victim Crimes</a:t>
            </a:r>
          </a:p>
          <a:p>
            <a:r>
              <a:rPr lang="en-US" sz="2000" dirty="0" smtClean="0">
                <a:latin typeface="Arial" panose="020B0604020202020204" pitchFamily="34" charset="0"/>
                <a:cs typeface="Arial" panose="020B0604020202020204" pitchFamily="34" charset="0"/>
              </a:rPr>
              <a:t>	Armed robbery</a:t>
            </a:r>
          </a:p>
          <a:p>
            <a:r>
              <a:rPr lang="en-US" sz="2000" dirty="0" smtClean="0">
                <a:latin typeface="Arial" panose="020B0604020202020204" pitchFamily="34" charset="0"/>
                <a:cs typeface="Arial" panose="020B0604020202020204" pitchFamily="34" charset="0"/>
              </a:rPr>
              <a:t>	Assault/mugging</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Rape</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Murder</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IPV</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Vice Crimes</a:t>
            </a:r>
          </a:p>
          <a:p>
            <a:r>
              <a:rPr lang="en-US" sz="2000" dirty="0" smtClean="0">
                <a:latin typeface="Arial" panose="020B0604020202020204" pitchFamily="34" charset="0"/>
                <a:cs typeface="Arial" panose="020B0604020202020204" pitchFamily="34" charset="0"/>
              </a:rPr>
              <a:t>	Narcotic sales</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Narcotic possession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Willis </a:t>
            </a:r>
            <a:r>
              <a:rPr lang="en-US" sz="2000" dirty="0" err="1">
                <a:latin typeface="Arial" panose="020B0604020202020204" pitchFamily="34" charset="0"/>
                <a:cs typeface="Arial" panose="020B0604020202020204" pitchFamily="34" charset="0"/>
              </a:rPr>
              <a:t>Esqueda</a:t>
            </a:r>
            <a:r>
              <a:rPr lang="en-US" sz="2000" dirty="0">
                <a:latin typeface="Arial" panose="020B0604020202020204" pitchFamily="34" charset="0"/>
                <a:cs typeface="Arial" panose="020B0604020202020204" pitchFamily="34" charset="0"/>
              </a:rPr>
              <a:t> (1997).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981200"/>
            <a:ext cx="4685969" cy="4086165"/>
          </a:xfrm>
          <a:prstGeom prst="rect">
            <a:avLst/>
          </a:prstGeom>
        </p:spPr>
      </p:pic>
      <p:sp>
        <p:nvSpPr>
          <p:cNvPr id="3" name="Slide Number Placeholder 2"/>
          <p:cNvSpPr>
            <a:spLocks noGrp="1"/>
          </p:cNvSpPr>
          <p:nvPr>
            <p:ph type="sldNum" sz="quarter" idx="12"/>
          </p:nvPr>
        </p:nvSpPr>
        <p:spPr/>
        <p:txBody>
          <a:bodyPr/>
          <a:lstStyle/>
          <a:p>
            <a:fld id="{2339332E-07E3-4657-B06D-6F05B08B1279}" type="slidenum">
              <a:rPr lang="en-US" smtClean="0"/>
              <a:t>15</a:t>
            </a:fld>
            <a:endParaRPr lang="en-US"/>
          </a:p>
        </p:txBody>
      </p:sp>
    </p:spTree>
    <p:extLst>
      <p:ext uri="{BB962C8B-B14F-4D97-AF65-F5344CB8AC3E}">
        <p14:creationId xmlns:p14="http://schemas.microsoft.com/office/powerpoint/2010/main" val="4033254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49C1DB-F725-4346-AC74-71C0D6F67F07}" type="slidenum">
              <a:rPr lang="en-US" altLang="en-US"/>
              <a:pPr eaLnBrk="1" hangingPunct="1"/>
              <a:t>16</a:t>
            </a:fld>
            <a:endParaRPr lang="en-US" altLang="en-US"/>
          </a:p>
        </p:txBody>
      </p:sp>
      <p:sp>
        <p:nvSpPr>
          <p:cNvPr id="1028" name="Rectangle 4"/>
          <p:cNvSpPr>
            <a:spLocks noChangeArrowheads="1"/>
          </p:cNvSpPr>
          <p:nvPr/>
        </p:nvSpPr>
        <p:spPr bwMode="auto">
          <a:xfrm>
            <a:off x="228600" y="381000"/>
            <a:ext cx="70866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400" dirty="0" smtClean="0">
              <a:latin typeface="Arial" panose="020B0604020202020204" pitchFamily="34" charset="0"/>
              <a:cs typeface="Arial" panose="020B0604020202020204" pitchFamily="34" charset="0"/>
            </a:endParaRPr>
          </a:p>
          <a:p>
            <a:pPr eaLnBrk="1" hangingPunct="1"/>
            <a:r>
              <a:rPr lang="en-US" altLang="en-US" sz="3600" dirty="0" smtClean="0">
                <a:solidFill>
                  <a:srgbClr val="FFC000"/>
                </a:solidFill>
                <a:latin typeface="Arial" panose="020B0604020202020204" pitchFamily="34" charset="0"/>
                <a:cs typeface="Arial" panose="020B0604020202020204" pitchFamily="34" charset="0"/>
              </a:rPr>
              <a:t>Aversive Racism Theory</a:t>
            </a:r>
            <a:r>
              <a:rPr lang="en-US" altLang="en-US" sz="3600" dirty="0">
                <a:solidFill>
                  <a:srgbClr val="FFC00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(Dovidio &amp; Gaertner, </a:t>
            </a:r>
            <a:r>
              <a:rPr lang="en-US" altLang="en-US" sz="2400" dirty="0" smtClean="0">
                <a:latin typeface="Arial" panose="020B0604020202020204" pitchFamily="34" charset="0"/>
                <a:cs typeface="Arial" panose="020B0604020202020204" pitchFamily="34" charset="0"/>
              </a:rPr>
              <a:t>1986; 2007) </a:t>
            </a:r>
          </a:p>
          <a:p>
            <a:pPr eaLnBrk="1" hangingPunct="1"/>
            <a:endParaRPr lang="en-US" altLang="en-US" sz="2400" dirty="0" smtClean="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AR’s are defined by </a:t>
            </a:r>
            <a:r>
              <a:rPr lang="en-US" altLang="en-US" sz="2400" b="1" dirty="0">
                <a:latin typeface="Arial" panose="020B0604020202020204" pitchFamily="34" charset="0"/>
                <a:cs typeface="Arial" panose="020B0604020202020204" pitchFamily="34" charset="0"/>
              </a:rPr>
              <a:t>constellation of </a:t>
            </a:r>
            <a:r>
              <a:rPr lang="en-US" altLang="en-US" sz="2400" b="1" dirty="0" smtClean="0">
                <a:latin typeface="Arial" panose="020B0604020202020204" pitchFamily="34" charset="0"/>
                <a:cs typeface="Arial" panose="020B0604020202020204" pitchFamily="34" charset="0"/>
              </a:rPr>
              <a:t>features</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1</a:t>
            </a:r>
            <a:r>
              <a:rPr lang="en-US" altLang="en-US" sz="2400" dirty="0">
                <a:latin typeface="Arial" panose="020B0604020202020204" pitchFamily="34" charset="0"/>
                <a:cs typeface="Arial" panose="020B0604020202020204" pitchFamily="34" charset="0"/>
              </a:rPr>
              <a:t>. ARs endorse fair treatment of all groups.</a:t>
            </a:r>
          </a:p>
          <a:p>
            <a:pPr eaLnBrk="1" hangingPunct="1"/>
            <a:r>
              <a:rPr lang="en-US" altLang="en-US" sz="2400" dirty="0">
                <a:latin typeface="Arial" panose="020B0604020202020204" pitchFamily="34" charset="0"/>
                <a:cs typeface="Arial" panose="020B0604020202020204" pitchFamily="34" charset="0"/>
              </a:rPr>
              <a:t>2. </a:t>
            </a:r>
            <a:r>
              <a:rPr lang="en-US" altLang="en-US" sz="2400" dirty="0" smtClean="0">
                <a:latin typeface="Arial" panose="020B0604020202020204" pitchFamily="34" charset="0"/>
                <a:cs typeface="Arial" panose="020B0604020202020204" pitchFamily="34" charset="0"/>
              </a:rPr>
              <a:t>Despite </a:t>
            </a:r>
            <a:r>
              <a:rPr lang="en-US" altLang="en-US" sz="2400" dirty="0">
                <a:latin typeface="Arial" panose="020B0604020202020204" pitchFamily="34" charset="0"/>
                <a:cs typeface="Arial" panose="020B0604020202020204" pitchFamily="34" charset="0"/>
              </a:rPr>
              <a:t>good </a:t>
            </a:r>
            <a:r>
              <a:rPr lang="en-US" altLang="en-US" sz="2400" dirty="0" smtClean="0">
                <a:latin typeface="Arial" panose="020B0604020202020204" pitchFamily="34" charset="0"/>
                <a:cs typeface="Arial" panose="020B0604020202020204" pitchFamily="34" charset="0"/>
              </a:rPr>
              <a:t>intentions, </a:t>
            </a:r>
            <a:r>
              <a:rPr lang="en-US" altLang="en-US" sz="2400" dirty="0">
                <a:latin typeface="Arial" panose="020B0604020202020204" pitchFamily="34" charset="0"/>
                <a:cs typeface="Arial" panose="020B0604020202020204" pitchFamily="34" charset="0"/>
              </a:rPr>
              <a:t>ARs harbor negative feelings toward </a:t>
            </a:r>
            <a:r>
              <a:rPr lang="en-US" altLang="en-US" sz="2400" dirty="0" smtClean="0">
                <a:latin typeface="Arial" panose="020B0604020202020204" pitchFamily="34" charset="0"/>
                <a:cs typeface="Arial" panose="020B0604020202020204" pitchFamily="34" charset="0"/>
              </a:rPr>
              <a:t>Blacks.</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3. </a:t>
            </a:r>
            <a:r>
              <a:rPr lang="en-US" altLang="en-US" sz="2400" dirty="0" smtClean="0">
                <a:latin typeface="Arial" panose="020B0604020202020204" pitchFamily="34" charset="0"/>
                <a:cs typeface="Arial" panose="020B0604020202020204" pitchFamily="34" charset="0"/>
              </a:rPr>
              <a:t>They </a:t>
            </a:r>
            <a:r>
              <a:rPr lang="en-US" altLang="en-US" sz="2400" dirty="0">
                <a:latin typeface="Arial" panose="020B0604020202020204" pitchFamily="34" charset="0"/>
                <a:cs typeface="Arial" panose="020B0604020202020204" pitchFamily="34" charset="0"/>
              </a:rPr>
              <a:t>don’t want to appear to be prejudiced.</a:t>
            </a:r>
          </a:p>
          <a:p>
            <a:pPr eaLnBrk="1" hangingPunct="1"/>
            <a:r>
              <a:rPr lang="en-US" altLang="en-US" sz="2400" dirty="0">
                <a:latin typeface="Arial" panose="020B0604020202020204" pitchFamily="34" charset="0"/>
                <a:cs typeface="Arial" panose="020B0604020202020204" pitchFamily="34" charset="0"/>
              </a:rPr>
              <a:t>5. </a:t>
            </a:r>
            <a:r>
              <a:rPr lang="en-US" altLang="en-US" sz="2400" dirty="0" smtClean="0">
                <a:latin typeface="Arial" panose="020B0604020202020204" pitchFamily="34" charset="0"/>
                <a:cs typeface="Arial" panose="020B0604020202020204" pitchFamily="34" charset="0"/>
              </a:rPr>
              <a:t>Negative </a:t>
            </a:r>
            <a:r>
              <a:rPr lang="en-US" altLang="en-US" sz="2400" dirty="0">
                <a:latin typeface="Arial" panose="020B0604020202020204" pitchFamily="34" charset="0"/>
                <a:cs typeface="Arial" panose="020B0604020202020204" pitchFamily="34" charset="0"/>
              </a:rPr>
              <a:t>feelings get expressed, but in </a:t>
            </a:r>
            <a:r>
              <a:rPr lang="en-US" altLang="en-US" sz="2400" dirty="0" smtClean="0">
                <a:latin typeface="Arial" panose="020B0604020202020204" pitchFamily="34" charset="0"/>
                <a:cs typeface="Arial" panose="020B0604020202020204" pitchFamily="34" charset="0"/>
              </a:rPr>
              <a:t>subtle, </a:t>
            </a:r>
            <a:r>
              <a:rPr lang="en-US" altLang="en-US" sz="2400" dirty="0" err="1">
                <a:solidFill>
                  <a:srgbClr val="FFC000"/>
                </a:solidFill>
                <a:latin typeface="Arial" panose="020B0604020202020204" pitchFamily="34" charset="0"/>
                <a:cs typeface="Arial" panose="020B0604020202020204" pitchFamily="34" charset="0"/>
              </a:rPr>
              <a:t>rationalizable</a:t>
            </a:r>
            <a:r>
              <a:rPr lang="en-US" altLang="en-US" sz="2400" dirty="0">
                <a:solidFill>
                  <a:srgbClr val="FFC000"/>
                </a:solidFill>
                <a:latin typeface="Arial" panose="020B0604020202020204" pitchFamily="34" charset="0"/>
                <a:cs typeface="Arial" panose="020B0604020202020204" pitchFamily="34" charset="0"/>
              </a:rPr>
              <a:t> ways </a:t>
            </a:r>
            <a:r>
              <a:rPr lang="en-US" altLang="en-US" sz="2400" dirty="0">
                <a:latin typeface="Arial" panose="020B0604020202020204" pitchFamily="34" charset="0"/>
                <a:cs typeface="Arial" panose="020B0604020202020204" pitchFamily="34" charset="0"/>
              </a:rPr>
              <a:t>that </a:t>
            </a:r>
            <a:r>
              <a:rPr lang="en-US" altLang="en-US" sz="2400" dirty="0" smtClean="0">
                <a:latin typeface="Arial" panose="020B0604020202020204" pitchFamily="34" charset="0"/>
                <a:cs typeface="Arial" panose="020B0604020202020204" pitchFamily="34" charset="0"/>
              </a:rPr>
              <a:t>disadvantage </a:t>
            </a:r>
            <a:r>
              <a:rPr lang="en-US" altLang="en-US" sz="2400" dirty="0">
                <a:latin typeface="Arial" panose="020B0604020202020204" pitchFamily="34" charset="0"/>
                <a:cs typeface="Arial" panose="020B0604020202020204" pitchFamily="34" charset="0"/>
              </a:rPr>
              <a:t>the targeted </a:t>
            </a:r>
            <a:r>
              <a:rPr lang="en-US" altLang="en-US" sz="2400" dirty="0" smtClean="0">
                <a:latin typeface="Arial" panose="020B0604020202020204" pitchFamily="34" charset="0"/>
                <a:cs typeface="Arial" panose="020B0604020202020204" pitchFamily="34" charset="0"/>
              </a:rPr>
              <a:t>group.</a:t>
            </a:r>
            <a:endParaRPr lang="en-US" altLang="en-US" sz="2400" dirty="0">
              <a:latin typeface="Arial" panose="020B0604020202020204" pitchFamily="34" charset="0"/>
              <a:cs typeface="Arial" panose="020B0604020202020204" pitchFamily="34" charset="0"/>
            </a:endParaRPr>
          </a:p>
          <a:p>
            <a:pPr eaLnBrk="1" hangingPunct="1"/>
            <a:endParaRPr lang="en-US" altLang="en-US" sz="2400" dirty="0">
              <a:latin typeface="Arial" panose="020B0604020202020204" pitchFamily="34" charset="0"/>
              <a:cs typeface="Arial" panose="020B0604020202020204" pitchFamily="34" charset="0"/>
            </a:endParaRPr>
          </a:p>
        </p:txBody>
      </p:sp>
      <p:pic>
        <p:nvPicPr>
          <p:cNvPr id="6" name="Picture 6" descr="asset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152" y="533400"/>
            <a:ext cx="1495738" cy="17155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am-gaertn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690" y="2389733"/>
            <a:ext cx="14732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023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247864"/>
          </a:xfrm>
          <a:prstGeom prst="rect">
            <a:avLst/>
          </a:prstGeom>
        </p:spPr>
        <p:txBody>
          <a:bodyPr wrap="square">
            <a:spAutoFit/>
          </a:bodyPr>
          <a:lstStyle/>
          <a:p>
            <a:r>
              <a:rPr lang="en-US" altLang="en-US" sz="2400" dirty="0">
                <a:latin typeface="Arial" panose="020B0604020202020204" pitchFamily="34" charset="0"/>
                <a:cs typeface="Arial" panose="020B0604020202020204" pitchFamily="34" charset="0"/>
              </a:rPr>
              <a:t>Based on </a:t>
            </a:r>
            <a:r>
              <a:rPr lang="en-US" altLang="en-US" sz="2400" b="1" dirty="0">
                <a:solidFill>
                  <a:srgbClr val="FFC000"/>
                </a:solidFill>
                <a:latin typeface="Arial" panose="020B0604020202020204" pitchFamily="34" charset="0"/>
                <a:cs typeface="Arial" panose="020B0604020202020204" pitchFamily="34" charset="0"/>
              </a:rPr>
              <a:t>aversive racism theory </a:t>
            </a:r>
            <a:r>
              <a:rPr lang="en-US" altLang="en-US" sz="2400" dirty="0" smtClean="0">
                <a:latin typeface="Arial" panose="020B0604020202020204" pitchFamily="34" charset="0"/>
                <a:cs typeface="Arial" panose="020B0604020202020204" pitchFamily="34" charset="0"/>
              </a:rPr>
              <a:t>we examined </a:t>
            </a:r>
            <a:r>
              <a:rPr lang="en-US" altLang="en-US" sz="2400" dirty="0">
                <a:latin typeface="Arial" panose="020B0604020202020204" pitchFamily="34" charset="0"/>
                <a:cs typeface="Arial" panose="020B0604020202020204" pitchFamily="34" charset="0"/>
              </a:rPr>
              <a:t>the influence of non-race related cues (e.g., SES) on culpability assignment for </a:t>
            </a:r>
            <a:r>
              <a:rPr lang="en-US" altLang="en-US" sz="2400" dirty="0" smtClean="0">
                <a:latin typeface="Arial" panose="020B0604020202020204" pitchFamily="34" charset="0"/>
                <a:cs typeface="Arial" panose="020B0604020202020204" pitchFamily="34" charset="0"/>
              </a:rPr>
              <a:t>Mexican Americans (MAs) compared </a:t>
            </a:r>
            <a:r>
              <a:rPr lang="en-US" altLang="en-US" sz="2400" dirty="0">
                <a:latin typeface="Arial" panose="020B0604020202020204" pitchFamily="34" charset="0"/>
                <a:cs typeface="Arial" panose="020B0604020202020204" pitchFamily="34" charset="0"/>
              </a:rPr>
              <a:t>to </a:t>
            </a:r>
            <a:r>
              <a:rPr lang="en-US" altLang="en-US" sz="2400" dirty="0" smtClean="0">
                <a:latin typeface="Arial" panose="020B0604020202020204" pitchFamily="34" charset="0"/>
                <a:cs typeface="Arial" panose="020B0604020202020204" pitchFamily="34" charset="0"/>
              </a:rPr>
              <a:t>Whites. </a:t>
            </a:r>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endParaRPr lang="en-US" altLang="en-US" sz="2000" b="1" dirty="0" smtClean="0">
              <a:latin typeface="Arial" panose="020B0604020202020204" pitchFamily="34" charset="0"/>
              <a:cs typeface="Arial" panose="020B0604020202020204" pitchFamily="34" charset="0"/>
            </a:endParaRPr>
          </a:p>
          <a:p>
            <a:r>
              <a:rPr lang="en-US" altLang="en-US" sz="2000" b="1" dirty="0" smtClean="0">
                <a:latin typeface="Arial" panose="020B0604020202020204" pitchFamily="34" charset="0"/>
                <a:cs typeface="Arial" panose="020B0604020202020204" pitchFamily="34" charset="0"/>
              </a:rPr>
              <a:t>2 studies: </a:t>
            </a:r>
            <a:r>
              <a:rPr lang="en-US" altLang="en-US" sz="2000" dirty="0" smtClean="0">
                <a:solidFill>
                  <a:srgbClr val="FFC000"/>
                </a:solidFill>
                <a:latin typeface="Arial" panose="020B0604020202020204" pitchFamily="34" charset="0"/>
                <a:cs typeface="Arial" panose="020B0604020202020204" pitchFamily="34" charset="0"/>
              </a:rPr>
              <a:t>University of Nebraska-Lincoln and University of Texas, El Paso</a:t>
            </a:r>
          </a:p>
          <a:p>
            <a:r>
              <a:rPr lang="en-US" altLang="en-US" sz="2000" b="1" dirty="0" smtClean="0">
                <a:latin typeface="Arial" panose="020B0604020202020204" pitchFamily="34" charset="0"/>
                <a:cs typeface="Arial" panose="020B0604020202020204" pitchFamily="34" charset="0"/>
              </a:rPr>
              <a:t>Varied</a:t>
            </a:r>
            <a:r>
              <a:rPr lang="en-US" altLang="en-US" sz="2000" dirty="0" smtClean="0">
                <a:latin typeface="Arial" panose="020B0604020202020204" pitchFamily="34" charset="0"/>
                <a:cs typeface="Arial" panose="020B0604020202020204" pitchFamily="34" charset="0"/>
              </a:rPr>
              <a:t>: Defendant Race, Defendant SES, and Social Status of crime (art theft versus car theft).</a:t>
            </a:r>
          </a:p>
          <a:p>
            <a:r>
              <a:rPr lang="en-US" altLang="en-US" sz="2000" b="1" dirty="0" smtClean="0">
                <a:latin typeface="Arial" panose="020B0604020202020204" pitchFamily="34" charset="0"/>
                <a:cs typeface="Arial" panose="020B0604020202020204" pitchFamily="34" charset="0"/>
              </a:rPr>
              <a:t>Procedure:</a:t>
            </a:r>
            <a:r>
              <a:rPr lang="en-US" altLang="en-US" sz="2000" dirty="0" smtClean="0">
                <a:latin typeface="Arial" panose="020B0604020202020204" pitchFamily="34" charset="0"/>
                <a:cs typeface="Arial" panose="020B0604020202020204" pitchFamily="34" charset="0"/>
              </a:rPr>
              <a:t> Participants read a hard copy transcript and filled out a questionnaire. </a:t>
            </a:r>
          </a:p>
          <a:p>
            <a:endParaRPr lang="en-US" altLang="en-US" sz="2000" dirty="0" smtClean="0">
              <a:latin typeface="Arial" panose="020B0604020202020204" pitchFamily="34" charset="0"/>
              <a:cs typeface="Arial" panose="020B0604020202020204" pitchFamily="34" charset="0"/>
            </a:endParaRPr>
          </a:p>
          <a:p>
            <a:pPr algn="ctr"/>
            <a:r>
              <a:rPr lang="en-US" altLang="en-US" sz="2000" dirty="0" smtClean="0">
                <a:latin typeface="Arial" panose="020B0604020202020204" pitchFamily="34" charset="0"/>
                <a:cs typeface="Arial" panose="020B0604020202020204" pitchFamily="34" charset="0"/>
              </a:rPr>
              <a:t>Results</a:t>
            </a:r>
            <a:endParaRPr lang="en-US" altLang="en-US" sz="2000" dirty="0">
              <a:latin typeface="Arial" panose="020B0604020202020204" pitchFamily="34" charset="0"/>
              <a:cs typeface="Arial" panose="020B0604020202020204" pitchFamily="34" charset="0"/>
            </a:endParaRPr>
          </a:p>
          <a:p>
            <a:r>
              <a:rPr lang="en-US" altLang="en-US" sz="2000" b="1" dirty="0" smtClean="0">
                <a:solidFill>
                  <a:srgbClr val="FFC000"/>
                </a:solidFill>
                <a:latin typeface="Arial" panose="020B0604020202020204" pitchFamily="34" charset="0"/>
                <a:cs typeface="Arial" panose="020B0604020202020204" pitchFamily="34" charset="0"/>
              </a:rPr>
              <a:t>With Whites at UNL, for </a:t>
            </a:r>
            <a:r>
              <a:rPr lang="en-US" altLang="en-US" sz="2000" b="1" dirty="0">
                <a:solidFill>
                  <a:srgbClr val="FFC000"/>
                </a:solidFill>
                <a:latin typeface="Arial" panose="020B0604020202020204" pitchFamily="34" charset="0"/>
                <a:cs typeface="Arial" panose="020B0604020202020204" pitchFamily="34" charset="0"/>
              </a:rPr>
              <a:t>low </a:t>
            </a:r>
            <a:r>
              <a:rPr lang="en-US" altLang="en-US" sz="2000" b="1" dirty="0" smtClean="0">
                <a:solidFill>
                  <a:srgbClr val="FFC000"/>
                </a:solidFill>
                <a:latin typeface="Arial" panose="020B0604020202020204" pitchFamily="34" charset="0"/>
                <a:cs typeface="Arial" panose="020B0604020202020204" pitchFamily="34" charset="0"/>
              </a:rPr>
              <a:t>SES Mexican </a:t>
            </a:r>
            <a:r>
              <a:rPr lang="en-US" altLang="en-US" sz="2000" b="1" dirty="0">
                <a:solidFill>
                  <a:srgbClr val="FFC000"/>
                </a:solidFill>
                <a:latin typeface="Arial" panose="020B0604020202020204" pitchFamily="34" charset="0"/>
                <a:cs typeface="Arial" panose="020B0604020202020204" pitchFamily="34" charset="0"/>
              </a:rPr>
              <a:t>Americans, there is a culpability bias, compared to those high in SES or to European Americans</a:t>
            </a:r>
            <a:r>
              <a:rPr lang="en-US" altLang="en-US" sz="2000" b="1" dirty="0" smtClean="0">
                <a:solidFill>
                  <a:srgbClr val="FFC000"/>
                </a:solidFill>
                <a:latin typeface="Arial" panose="020B0604020202020204" pitchFamily="34" charset="0"/>
                <a:cs typeface="Arial" panose="020B0604020202020204" pitchFamily="34" charset="0"/>
              </a:rPr>
              <a:t>.</a:t>
            </a:r>
            <a:r>
              <a:rPr lang="en-US" altLang="en-US" sz="2400" dirty="0" smtClean="0">
                <a:solidFill>
                  <a:srgbClr val="FFC000"/>
                </a:solidFill>
                <a:latin typeface="Arial" panose="020B0604020202020204" pitchFamily="34" charset="0"/>
                <a:cs typeface="Arial" panose="020B0604020202020204" pitchFamily="34" charset="0"/>
              </a:rPr>
              <a:t> </a:t>
            </a:r>
            <a:r>
              <a:rPr lang="en-US" altLang="en-US" sz="2000" b="1" dirty="0" smtClean="0">
                <a:solidFill>
                  <a:srgbClr val="FFC000"/>
                </a:solidFill>
                <a:latin typeface="Arial" panose="020B0604020202020204" pitchFamily="34" charset="0"/>
                <a:cs typeface="Arial" panose="020B0604020202020204" pitchFamily="34" charset="0"/>
              </a:rPr>
              <a:t>No effects for Mexican Americans at UTEP.</a:t>
            </a:r>
          </a:p>
          <a:p>
            <a:endParaRPr lang="en-US" altLang="en-US" sz="2000" b="1" dirty="0">
              <a:solidFill>
                <a:srgbClr val="FFC000"/>
              </a:solidFill>
              <a:latin typeface="Arial" panose="020B0604020202020204" pitchFamily="34" charset="0"/>
              <a:cs typeface="Arial" panose="020B0604020202020204" pitchFamily="34" charset="0"/>
            </a:endParaRPr>
          </a:p>
          <a:p>
            <a:endParaRPr lang="en-US" altLang="en-US" sz="2000" b="1" dirty="0" smtClean="0">
              <a:solidFill>
                <a:srgbClr val="FFC000"/>
              </a:solidFill>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Willis </a:t>
            </a:r>
            <a:r>
              <a:rPr lang="en-US" altLang="en-US" sz="2000" b="1" dirty="0" err="1">
                <a:latin typeface="Arial" panose="020B0604020202020204" pitchFamily="34" charset="0"/>
                <a:cs typeface="Arial" panose="020B0604020202020204" pitchFamily="34" charset="0"/>
              </a:rPr>
              <a:t>Esqueda</a:t>
            </a:r>
            <a:r>
              <a:rPr lang="en-US" altLang="en-US" sz="2000" b="1" dirty="0">
                <a:latin typeface="Arial" panose="020B0604020202020204" pitchFamily="34" charset="0"/>
                <a:cs typeface="Arial" panose="020B0604020202020204" pitchFamily="34" charset="0"/>
              </a:rPr>
              <a:t>, C., Espinoza, R. K. E., &amp; </a:t>
            </a:r>
            <a:r>
              <a:rPr lang="en-US" altLang="en-US" sz="2000" b="1" dirty="0" err="1">
                <a:latin typeface="Arial" panose="020B0604020202020204" pitchFamily="34" charset="0"/>
                <a:cs typeface="Arial" panose="020B0604020202020204" pitchFamily="34" charset="0"/>
              </a:rPr>
              <a:t>Culhane</a:t>
            </a:r>
            <a:r>
              <a:rPr lang="en-US" altLang="en-US" sz="2000" b="1" dirty="0">
                <a:latin typeface="Arial" panose="020B0604020202020204" pitchFamily="34" charset="0"/>
                <a:cs typeface="Arial" panose="020B0604020202020204" pitchFamily="34" charset="0"/>
              </a:rPr>
              <a:t>, S. (2008).</a:t>
            </a:r>
            <a:r>
              <a:rPr lang="en-US" altLang="en-US" sz="2000" dirty="0">
                <a:latin typeface="Arial" panose="020B0604020202020204" pitchFamily="34" charset="0"/>
                <a:cs typeface="Arial" panose="020B0604020202020204" pitchFamily="34" charset="0"/>
              </a:rPr>
              <a:t> </a:t>
            </a:r>
          </a:p>
          <a:p>
            <a:endParaRPr lang="en-US" altLang="en-US" sz="2000" b="1" dirty="0">
              <a:solidFill>
                <a:srgbClr val="FFC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339332E-07E3-4657-B06D-6F05B08B1279}" type="slidenum">
              <a:rPr lang="en-US" smtClean="0"/>
              <a:t>17</a:t>
            </a:fld>
            <a:endParaRPr lang="en-US"/>
          </a:p>
        </p:txBody>
      </p:sp>
    </p:spTree>
    <p:extLst>
      <p:ext uri="{BB962C8B-B14F-4D97-AF65-F5344CB8AC3E}">
        <p14:creationId xmlns:p14="http://schemas.microsoft.com/office/powerpoint/2010/main" val="586002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
            <a:ext cx="8611312" cy="6463308"/>
          </a:xfrm>
          <a:prstGeom prst="rect">
            <a:avLst/>
          </a:prstGeom>
        </p:spPr>
        <p:txBody>
          <a:bodyPr wrap="square">
            <a:spAutoFit/>
          </a:bodyPr>
          <a:lstStyle/>
          <a:p>
            <a:r>
              <a:rPr lang="en-US" dirty="0" smtClean="0"/>
              <a:t>			       </a:t>
            </a:r>
            <a:r>
              <a:rPr lang="en-US" dirty="0" smtClean="0">
                <a:latin typeface="Arial" panose="020B0604020202020204" pitchFamily="34" charset="0"/>
                <a:cs typeface="Arial" panose="020B0604020202020204" pitchFamily="34" charset="0"/>
              </a:rPr>
              <a:t>Ethnicity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Defendant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Mexican </a:t>
            </a:r>
            <a:r>
              <a:rPr lang="en-US" dirty="0">
                <a:latin typeface="Arial" panose="020B0604020202020204" pitchFamily="34" charset="0"/>
                <a:cs typeface="Arial" panose="020B0604020202020204" pitchFamily="34" charset="0"/>
              </a:rPr>
              <a:t>American   </a:t>
            </a:r>
            <a:r>
              <a:rPr lang="en-US" dirty="0" smtClean="0">
                <a:latin typeface="Arial" panose="020B0604020202020204" pitchFamily="34" charset="0"/>
                <a:cs typeface="Arial" panose="020B0604020202020204" pitchFamily="34" charset="0"/>
              </a:rPr>
              <a:t>          European American</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________________________________________________</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SES </a:t>
            </a:r>
            <a:r>
              <a:rPr lang="en-US" dirty="0">
                <a:latin typeface="Arial" panose="020B0604020202020204" pitchFamily="34" charset="0"/>
                <a:cs typeface="Arial" panose="020B0604020202020204" pitchFamily="34" charset="0"/>
              </a:rPr>
              <a:t>Level           </a:t>
            </a:r>
            <a:r>
              <a:rPr lang="en-US" dirty="0" smtClean="0">
                <a:latin typeface="Arial" panose="020B0604020202020204" pitchFamily="34" charset="0"/>
                <a:cs typeface="Arial" panose="020B0604020202020204" pitchFamily="34" charset="0"/>
              </a:rPr>
              <a:t>     Low </a:t>
            </a:r>
            <a:r>
              <a:rPr lang="en-US" dirty="0">
                <a:latin typeface="Arial" panose="020B0604020202020204" pitchFamily="34" charset="0"/>
                <a:cs typeface="Arial" panose="020B0604020202020204" pitchFamily="34" charset="0"/>
              </a:rPr>
              <a:t>SES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High SES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Low SES   </a:t>
            </a:r>
            <a:r>
              <a:rPr lang="en-US" dirty="0" smtClean="0">
                <a:latin typeface="Arial" panose="020B0604020202020204" pitchFamily="34" charset="0"/>
                <a:cs typeface="Arial" panose="020B0604020202020204" pitchFamily="34" charset="0"/>
              </a:rPr>
              <a:t>  High SES  </a:t>
            </a:r>
          </a:p>
          <a:p>
            <a:r>
              <a:rPr lang="en-US" dirty="0" smtClean="0">
                <a:latin typeface="Arial" panose="020B0604020202020204" pitchFamily="34" charset="0"/>
                <a:cs typeface="Arial" panose="020B0604020202020204" pitchFamily="34" charset="0"/>
              </a:rPr>
              <a:t>______________________________________________________________</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Responsibility </a:t>
            </a:r>
            <a:r>
              <a:rPr lang="en-US" dirty="0" smtClean="0">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6.87</a:t>
            </a:r>
            <a:r>
              <a:rPr lang="en-US" sz="1400" dirty="0" smtClean="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4.54</a:t>
            </a:r>
            <a:r>
              <a:rPr lang="en-US" sz="1400"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5.37</a:t>
            </a:r>
            <a:r>
              <a:rPr lang="en-US" sz="1400" dirty="0" smtClean="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4.39</a:t>
            </a:r>
            <a:r>
              <a:rPr lang="en-US" sz="1400" dirty="0">
                <a:latin typeface="Arial" panose="020B0604020202020204" pitchFamily="34" charset="0"/>
                <a:cs typeface="Arial" panose="020B0604020202020204" pitchFamily="34" charset="0"/>
              </a:rPr>
              <a:t>b</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Blame </a:t>
            </a:r>
            <a:r>
              <a:rPr lang="en-US" dirty="0">
                <a:latin typeface="Arial" panose="020B0604020202020204" pitchFamily="34" charset="0"/>
                <a:cs typeface="Arial" panose="020B0604020202020204" pitchFamily="34" charset="0"/>
              </a:rPr>
              <a:t>defendant </a:t>
            </a:r>
            <a:r>
              <a:rPr lang="en-US" dirty="0" smtClean="0">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6.97</a:t>
            </a:r>
            <a:r>
              <a:rPr lang="en-US" sz="1400" dirty="0" smtClean="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4.79</a:t>
            </a:r>
            <a:r>
              <a:rPr lang="en-US" sz="1400"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5.07</a:t>
            </a:r>
            <a:r>
              <a:rPr lang="en-US" sz="1400" dirty="0" smtClean="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4.63</a:t>
            </a:r>
            <a:r>
              <a:rPr lang="en-US" sz="1400" dirty="0" smtClean="0">
                <a:latin typeface="Arial" panose="020B0604020202020204" pitchFamily="34" charset="0"/>
                <a:cs typeface="Arial" panose="020B0604020202020204" pitchFamily="34" charset="0"/>
              </a:rPr>
              <a:t>b</a:t>
            </a:r>
            <a:endParaRPr lang="en-US" sz="14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Believe </a:t>
            </a:r>
            <a:r>
              <a:rPr lang="en-US" dirty="0">
                <a:latin typeface="Arial" panose="020B0604020202020204" pitchFamily="34" charset="0"/>
                <a:cs typeface="Arial" panose="020B0604020202020204" pitchFamily="34" charset="0"/>
              </a:rPr>
              <a:t>defendant  </a:t>
            </a:r>
            <a:r>
              <a:rPr lang="en-US" dirty="0" smtClean="0">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3.35</a:t>
            </a:r>
            <a:r>
              <a:rPr lang="en-US" sz="1400" dirty="0" smtClean="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4.98</a:t>
            </a:r>
            <a:r>
              <a:rPr lang="en-US" sz="1400" dirty="0" smtClean="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5.05</a:t>
            </a:r>
            <a:r>
              <a:rPr lang="en-US" sz="1400" dirty="0" smtClean="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4.61</a:t>
            </a:r>
            <a:r>
              <a:rPr lang="en-US" sz="1400" dirty="0" smtClean="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______________________________________________________________</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Not Guilty	        </a:t>
            </a:r>
            <a:r>
              <a:rPr lang="en-US" dirty="0" smtClean="0">
                <a:solidFill>
                  <a:srgbClr val="FFC000"/>
                </a:solidFill>
                <a:latin typeface="Arial" panose="020B0604020202020204" pitchFamily="34" charset="0"/>
                <a:cs typeface="Arial" panose="020B0604020202020204" pitchFamily="34" charset="0"/>
              </a:rPr>
              <a:t>16</a:t>
            </a:r>
            <a:r>
              <a:rPr lang="en-US" sz="1400" dirty="0" smtClean="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33</a:t>
            </a:r>
            <a:r>
              <a:rPr lang="en-US" sz="1400" dirty="0" smtClean="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32</a:t>
            </a:r>
            <a:r>
              <a:rPr lang="en-US" sz="1400" dirty="0" smtClean="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35</a:t>
            </a:r>
            <a:r>
              <a:rPr lang="en-US" sz="1400" dirty="0" smtClean="0">
                <a:latin typeface="Arial" panose="020B0604020202020204" pitchFamily="34" charset="0"/>
                <a:cs typeface="Arial" panose="020B0604020202020204" pitchFamily="34" charset="0"/>
              </a:rPr>
              <a:t>b</a:t>
            </a:r>
          </a:p>
          <a:p>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Guilt        	        </a:t>
            </a:r>
            <a:r>
              <a:rPr lang="en-US" dirty="0" smtClean="0">
                <a:solidFill>
                  <a:srgbClr val="FFC000"/>
                </a:solidFill>
                <a:latin typeface="Arial" panose="020B0604020202020204" pitchFamily="34" charset="0"/>
                <a:cs typeface="Arial" panose="020B0604020202020204" pitchFamily="34" charset="0"/>
              </a:rPr>
              <a:t>39</a:t>
            </a:r>
            <a:r>
              <a:rPr lang="en-US" sz="1400" dirty="0" smtClean="0">
                <a:latin typeface="Arial" panose="020B0604020202020204" pitchFamily="34" charset="0"/>
                <a:cs typeface="Arial" panose="020B0604020202020204" pitchFamily="34" charset="0"/>
              </a:rPr>
              <a:t>a</a:t>
            </a:r>
            <a:r>
              <a:rPr lang="en-US" sz="16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19</a:t>
            </a:r>
            <a:r>
              <a:rPr lang="en-US" sz="1400" dirty="0" smtClean="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25</a:t>
            </a:r>
            <a:r>
              <a:rPr lang="en-US" sz="1400" dirty="0" smtClean="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22</a:t>
            </a:r>
            <a:r>
              <a:rPr lang="en-US" sz="1400" dirty="0" smtClean="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Note: Means in the same row that do not share a </a:t>
            </a:r>
            <a:r>
              <a:rPr lang="en-US" dirty="0" smtClean="0">
                <a:latin typeface="Arial" panose="020B0604020202020204" pitchFamily="34" charset="0"/>
                <a:cs typeface="Arial" panose="020B0604020202020204" pitchFamily="34" charset="0"/>
              </a:rPr>
              <a:t>subscript </a:t>
            </a:r>
            <a:r>
              <a:rPr lang="en-US" dirty="0">
                <a:latin typeface="Arial" panose="020B0604020202020204" pitchFamily="34" charset="0"/>
                <a:cs typeface="Arial" panose="020B0604020202020204" pitchFamily="34" charset="0"/>
              </a:rPr>
              <a:t>differ at the p &lt; .</a:t>
            </a:r>
            <a:r>
              <a:rPr lang="en-US" dirty="0" smtClean="0">
                <a:latin typeface="Arial" panose="020B0604020202020204" pitchFamily="34" charset="0"/>
                <a:cs typeface="Arial" panose="020B0604020202020204" pitchFamily="34" charset="0"/>
              </a:rPr>
              <a:t>05. </a:t>
            </a:r>
            <a:r>
              <a:rPr lang="en-US" dirty="0">
                <a:latin typeface="Arial" panose="020B0604020202020204" pitchFamily="34" charset="0"/>
                <a:cs typeface="Arial" panose="020B0604020202020204" pitchFamily="34" charset="0"/>
              </a:rPr>
              <a:t>SES = socioeconomic status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Sentencing followed the same pattern of results. Personal traits were more negative.</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339332E-07E3-4657-B06D-6F05B08B1279}" type="slidenum">
              <a:rPr lang="en-US" smtClean="0"/>
              <a:t>18</a:t>
            </a:fld>
            <a:endParaRPr lang="en-US"/>
          </a:p>
        </p:txBody>
      </p:sp>
    </p:spTree>
    <p:extLst>
      <p:ext uri="{BB962C8B-B14F-4D97-AF65-F5344CB8AC3E}">
        <p14:creationId xmlns:p14="http://schemas.microsoft.com/office/powerpoint/2010/main" val="2235413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4125AF6-36C8-48AB-A3EB-041DBE00F5DE}" type="slidenum">
              <a:rPr lang="en-US" altLang="en-US"/>
              <a:pPr eaLnBrk="1" hangingPunct="1"/>
              <a:t>19</a:t>
            </a:fld>
            <a:endParaRPr lang="en-US" altLang="en-US"/>
          </a:p>
        </p:txBody>
      </p:sp>
      <p:sp>
        <p:nvSpPr>
          <p:cNvPr id="2052" name="Rectangle 4"/>
          <p:cNvSpPr>
            <a:spLocks noChangeArrowheads="1"/>
          </p:cNvSpPr>
          <p:nvPr/>
        </p:nvSpPr>
        <p:spPr bwMode="auto">
          <a:xfrm>
            <a:off x="283028" y="304800"/>
            <a:ext cx="863237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dirty="0" smtClean="0"/>
              <a:t>MA Defendants, MA Attorneys, and SES</a:t>
            </a:r>
          </a:p>
          <a:p>
            <a:pPr eaLnBrk="1" hangingPunct="1"/>
            <a:endParaRPr lang="en-US" altLang="en-US" dirty="0" smtClean="0"/>
          </a:p>
          <a:p>
            <a:pPr eaLnBrk="1" hangingPunct="1"/>
            <a:r>
              <a:rPr lang="en-US" altLang="en-US" dirty="0" smtClean="0">
                <a:latin typeface="Arial Rounded MT Bold" pitchFamily="34" charset="0"/>
              </a:rPr>
              <a:t>Online data collection with UNL, White students.</a:t>
            </a:r>
            <a:endParaRPr lang="en-US" altLang="en-US" dirty="0">
              <a:latin typeface="Arial Rounded MT Bold" pitchFamily="34" charset="0"/>
            </a:endParaRPr>
          </a:p>
          <a:p>
            <a:pPr eaLnBrk="1" hangingPunct="1"/>
            <a:r>
              <a:rPr lang="en-US" altLang="en-US" sz="2000" dirty="0">
                <a:solidFill>
                  <a:srgbClr val="FFC000"/>
                </a:solidFill>
                <a:latin typeface="Arial Rounded MT Bold" pitchFamily="34" charset="0"/>
              </a:rPr>
              <a:t>Replication</a:t>
            </a:r>
            <a:r>
              <a:rPr lang="en-US" altLang="en-US" sz="2000" dirty="0">
                <a:latin typeface="Arial Rounded MT Bold" pitchFamily="34" charset="0"/>
              </a:rPr>
              <a:t>. For low </a:t>
            </a:r>
            <a:r>
              <a:rPr lang="en-US" altLang="en-US" sz="2000" dirty="0" smtClean="0">
                <a:latin typeface="Arial Rounded MT Bold" pitchFamily="34" charset="0"/>
              </a:rPr>
              <a:t>SES </a:t>
            </a:r>
            <a:r>
              <a:rPr lang="en-US" altLang="en-US" sz="2000" dirty="0">
                <a:latin typeface="Arial Rounded MT Bold" pitchFamily="34" charset="0"/>
              </a:rPr>
              <a:t>Mexican Americans, there is a culpability bias, compared to those high in SES or to European Americans. </a:t>
            </a:r>
          </a:p>
          <a:p>
            <a:pPr eaLnBrk="1" hangingPunct="1"/>
            <a:endParaRPr lang="en-US" altLang="en-US" sz="2000" dirty="0">
              <a:latin typeface="Arial Rounded MT Bold" pitchFamily="34" charset="0"/>
            </a:endParaRPr>
          </a:p>
          <a:p>
            <a:pPr eaLnBrk="1" hangingPunct="1"/>
            <a:r>
              <a:rPr lang="en-US" altLang="en-US" sz="2000" dirty="0">
                <a:solidFill>
                  <a:srgbClr val="FFC000"/>
                </a:solidFill>
                <a:latin typeface="Arial Rounded MT Bold" pitchFamily="34" charset="0"/>
              </a:rPr>
              <a:t>MA Attorneys were denigrated, and Attorneys who represent low SES Mexican Americans are thought to be less competent</a:t>
            </a:r>
          </a:p>
        </p:txBody>
      </p:sp>
      <p:graphicFrame>
        <p:nvGraphicFramePr>
          <p:cNvPr id="2050" name="Object 6"/>
          <p:cNvGraphicFramePr>
            <a:graphicFrameLocks noChangeAspect="1"/>
          </p:cNvGraphicFramePr>
          <p:nvPr>
            <p:extLst>
              <p:ext uri="{D42A27DB-BD31-4B8C-83A1-F6EECF244321}">
                <p14:modId xmlns:p14="http://schemas.microsoft.com/office/powerpoint/2010/main" val="4248544793"/>
              </p:ext>
            </p:extLst>
          </p:nvPr>
        </p:nvGraphicFramePr>
        <p:xfrm>
          <a:off x="673885" y="3117015"/>
          <a:ext cx="7431008" cy="2884181"/>
        </p:xfrm>
        <a:graphic>
          <a:graphicData uri="http://schemas.openxmlformats.org/presentationml/2006/ole">
            <mc:AlternateContent xmlns:mc="http://schemas.openxmlformats.org/markup-compatibility/2006">
              <mc:Choice xmlns:v="urn:schemas-microsoft-com:vml" Requires="v">
                <p:oleObj spid="_x0000_s13475" name="Chart" r:id="rId4" imgW="6267487" imgH="3657600" progId="MSGraph.Chart.8">
                  <p:embed followColorScheme="full"/>
                </p:oleObj>
              </mc:Choice>
              <mc:Fallback>
                <p:oleObj name="Chart" r:id="rId4" imgW="6267487" imgH="3657600" progId="MSGraph.Chart.8">
                  <p:embed followColorScheme="full"/>
                  <p:pic>
                    <p:nvPicPr>
                      <p:cNvPr id="0" name=""/>
                      <p:cNvPicPr>
                        <a:picLocks noChangeAspect="1" noChangeArrowheads="1"/>
                      </p:cNvPicPr>
                      <p:nvPr/>
                    </p:nvPicPr>
                    <p:blipFill>
                      <a:blip r:embed="rId5"/>
                      <a:srcRect/>
                      <a:stretch>
                        <a:fillRect/>
                      </a:stretch>
                    </p:blipFill>
                    <p:spPr bwMode="auto">
                      <a:xfrm>
                        <a:off x="673885" y="3117015"/>
                        <a:ext cx="7431008" cy="2884181"/>
                      </a:xfrm>
                      <a:prstGeom prst="rect">
                        <a:avLst/>
                      </a:prstGeom>
                      <a:noFill/>
                      <a:ln>
                        <a:noFill/>
                      </a:ln>
                      <a:effectLst/>
                      <a:extLst/>
                    </p:spPr>
                  </p:pic>
                </p:oleObj>
              </mc:Fallback>
            </mc:AlternateContent>
          </a:graphicData>
        </a:graphic>
      </p:graphicFrame>
      <p:sp>
        <p:nvSpPr>
          <p:cNvPr id="2" name="TextBox 1"/>
          <p:cNvSpPr txBox="1"/>
          <p:nvPr/>
        </p:nvSpPr>
        <p:spPr>
          <a:xfrm>
            <a:off x="283028" y="6331957"/>
            <a:ext cx="5110694" cy="369332"/>
          </a:xfrm>
          <a:prstGeom prst="rect">
            <a:avLst/>
          </a:prstGeom>
          <a:noFill/>
        </p:spPr>
        <p:txBody>
          <a:bodyPr wrap="none" rtlCol="0">
            <a:spAutoFit/>
          </a:bodyPr>
          <a:lstStyle/>
          <a:p>
            <a:r>
              <a:rPr lang="en-US" altLang="en-US" b="1" dirty="0"/>
              <a:t>Espinoza, R. K. E., &amp; Willis </a:t>
            </a:r>
            <a:r>
              <a:rPr lang="en-US" altLang="en-US" b="1" dirty="0" err="1"/>
              <a:t>Esqueda</a:t>
            </a:r>
            <a:r>
              <a:rPr lang="en-US" altLang="en-US" b="1" dirty="0"/>
              <a:t>, C. (2008).</a:t>
            </a:r>
            <a:endParaRPr lang="en-US" dirty="0"/>
          </a:p>
        </p:txBody>
      </p:sp>
    </p:spTree>
    <p:extLst>
      <p:ext uri="{BB962C8B-B14F-4D97-AF65-F5344CB8AC3E}">
        <p14:creationId xmlns:p14="http://schemas.microsoft.com/office/powerpoint/2010/main" val="2635916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5475148" cy="5539978"/>
          </a:xfrm>
          <a:prstGeom prst="rect">
            <a:avLst/>
          </a:prstGeom>
        </p:spPr>
        <p:txBody>
          <a:bodyPr wrap="square">
            <a:spAutoFit/>
          </a:bodyPr>
          <a:lstStyle/>
          <a:p>
            <a:endParaRPr lang="en-US" dirty="0">
              <a:latin typeface="Arial" pitchFamily="34" charset="0"/>
              <a:cs typeface="Arial" pitchFamily="34" charset="0"/>
            </a:endParaRPr>
          </a:p>
          <a:p>
            <a:r>
              <a:rPr lang="en-US" sz="2400" dirty="0">
                <a:latin typeface="Arial" pitchFamily="34" charset="0"/>
                <a:cs typeface="Arial" pitchFamily="34" charset="0"/>
              </a:rPr>
              <a:t>Historical Background</a:t>
            </a:r>
          </a:p>
          <a:p>
            <a:endParaRPr lang="en-US" sz="2400" dirty="0">
              <a:latin typeface="Arial" pitchFamily="34" charset="0"/>
              <a:cs typeface="Arial" pitchFamily="34" charset="0"/>
            </a:endParaRPr>
          </a:p>
          <a:p>
            <a:r>
              <a:rPr lang="en-US" sz="2400" dirty="0">
                <a:latin typeface="Arial" pitchFamily="34" charset="0"/>
                <a:cs typeface="Arial" pitchFamily="34" charset="0"/>
              </a:rPr>
              <a:t>Population Information</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Findings on Biases</a:t>
            </a:r>
            <a:endParaRPr lang="en-US"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smtClean="0">
                <a:latin typeface="Arial" pitchFamily="34" charset="0"/>
                <a:cs typeface="Arial" pitchFamily="34" charset="0"/>
              </a:rPr>
              <a:t>Modern Attitudes &amp; Current Research</a:t>
            </a:r>
            <a:endParaRPr lang="en-US"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u="sng" dirty="0" smtClean="0">
                <a:latin typeface="Arial" pitchFamily="34" charset="0"/>
                <a:cs typeface="Arial" pitchFamily="34" charset="0"/>
              </a:rPr>
              <a:t>Not </a:t>
            </a:r>
            <a:r>
              <a:rPr lang="en-US" sz="2400" u="sng" dirty="0">
                <a:latin typeface="Arial" pitchFamily="34" charset="0"/>
                <a:cs typeface="Arial" pitchFamily="34" charset="0"/>
              </a:rPr>
              <a:t>Covered</a:t>
            </a:r>
          </a:p>
          <a:p>
            <a:r>
              <a:rPr lang="en-US" sz="2400" dirty="0" smtClean="0">
                <a:latin typeface="Arial" pitchFamily="34" charset="0"/>
                <a:cs typeface="Arial" pitchFamily="34" charset="0"/>
              </a:rPr>
              <a:t>Immigration Attitudes and Ideology</a:t>
            </a:r>
          </a:p>
          <a:p>
            <a:r>
              <a:rPr lang="en-US" sz="2400" dirty="0" smtClean="0">
                <a:latin typeface="Arial" pitchFamily="34" charset="0"/>
                <a:cs typeface="Arial" pitchFamily="34" charset="0"/>
              </a:rPr>
              <a:t>Immigration </a:t>
            </a:r>
            <a:r>
              <a:rPr lang="en-US" sz="2400" dirty="0">
                <a:latin typeface="Arial" pitchFamily="34" charset="0"/>
                <a:cs typeface="Arial" pitchFamily="34" charset="0"/>
              </a:rPr>
              <a:t>Issues and Mental </a:t>
            </a:r>
            <a:r>
              <a:rPr lang="en-US" sz="2400" dirty="0" smtClean="0">
                <a:latin typeface="Arial" pitchFamily="34" charset="0"/>
                <a:cs typeface="Arial" pitchFamily="34" charset="0"/>
              </a:rPr>
              <a:t>Health</a:t>
            </a:r>
          </a:p>
          <a:p>
            <a:r>
              <a:rPr lang="en-US" sz="2400" dirty="0" smtClean="0">
                <a:latin typeface="Arial" pitchFamily="34" charset="0"/>
                <a:cs typeface="Arial" pitchFamily="34" charset="0"/>
              </a:rPr>
              <a:t>Migrant and child worker issues</a:t>
            </a:r>
          </a:p>
          <a:p>
            <a:r>
              <a:rPr lang="en-US" sz="2400" dirty="0" smtClean="0">
                <a:latin typeface="Arial" pitchFamily="34" charset="0"/>
                <a:cs typeface="Arial" pitchFamily="34" charset="0"/>
              </a:rPr>
              <a:t>Civil law issues</a:t>
            </a:r>
          </a:p>
          <a:p>
            <a:endParaRPr lang="en-US" sz="2400" dirty="0">
              <a:latin typeface="Arial" pitchFamily="34" charset="0"/>
              <a:cs typeface="Arial" pitchFamily="34" charset="0"/>
            </a:endParaRPr>
          </a:p>
        </p:txBody>
      </p:sp>
      <p:pic>
        <p:nvPicPr>
          <p:cNvPr id="15362" name="Picture 2" descr="http://1.bp.blogspot.com/-87Pp6DdYSac/U6ml-ZuN9KI/AAAAAAAADOg/1eU9JZA6OxI/s1600/no+mexicans+niggers+do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283" y="304800"/>
            <a:ext cx="460874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iamnotthebabysitter.com/wp-content/uploads/2013/06/Screen-Shot-2013-07-28-at-10.51.46-P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9948" y="3290173"/>
            <a:ext cx="3059252" cy="26248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339332E-07E3-4657-B06D-6F05B08B1279}" type="slidenum">
              <a:rPr lang="en-US" smtClean="0"/>
              <a:t>2</a:t>
            </a:fld>
            <a:endParaRPr lang="en-US"/>
          </a:p>
        </p:txBody>
      </p:sp>
    </p:spTree>
    <p:extLst>
      <p:ext uri="{BB962C8B-B14F-4D97-AF65-F5344CB8AC3E}">
        <p14:creationId xmlns:p14="http://schemas.microsoft.com/office/powerpoint/2010/main" val="1443368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43F56B-43DF-4F0B-B009-0EA2FAD3B435}" type="slidenum">
              <a:rPr lang="en-US" altLang="en-US"/>
              <a:pPr eaLnBrk="1" hangingPunct="1"/>
              <a:t>20</a:t>
            </a:fld>
            <a:endParaRPr lang="en-US" altLang="en-US"/>
          </a:p>
        </p:txBody>
      </p:sp>
      <p:sp>
        <p:nvSpPr>
          <p:cNvPr id="3077" name="Rectangle 5"/>
          <p:cNvSpPr>
            <a:spLocks noChangeArrowheads="1"/>
          </p:cNvSpPr>
          <p:nvPr/>
        </p:nvSpPr>
        <p:spPr bwMode="auto">
          <a:xfrm>
            <a:off x="0"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aphicFrame>
        <p:nvGraphicFramePr>
          <p:cNvPr id="2" name="Object 4"/>
          <p:cNvGraphicFramePr>
            <a:graphicFrameLocks noChangeAspect="1"/>
          </p:cNvGraphicFramePr>
          <p:nvPr>
            <p:extLst>
              <p:ext uri="{D42A27DB-BD31-4B8C-83A1-F6EECF244321}">
                <p14:modId xmlns:p14="http://schemas.microsoft.com/office/powerpoint/2010/main" val="1103834167"/>
              </p:ext>
            </p:extLst>
          </p:nvPr>
        </p:nvGraphicFramePr>
        <p:xfrm>
          <a:off x="656828" y="729849"/>
          <a:ext cx="7877572" cy="2717800"/>
        </p:xfrm>
        <a:graphic>
          <a:graphicData uri="http://schemas.openxmlformats.org/drawingml/2006/chart">
            <c:chart xmlns:c="http://schemas.openxmlformats.org/drawingml/2006/chart" xmlns:r="http://schemas.openxmlformats.org/officeDocument/2006/relationships" r:id="rId3"/>
          </a:graphicData>
        </a:graphic>
      </p:graphicFrame>
      <p:sp>
        <p:nvSpPr>
          <p:cNvPr id="3078" name="Text Box 6"/>
          <p:cNvSpPr txBox="1">
            <a:spLocks noChangeArrowheads="1"/>
          </p:cNvSpPr>
          <p:nvPr/>
        </p:nvSpPr>
        <p:spPr bwMode="auto">
          <a:xfrm>
            <a:off x="727656" y="381000"/>
            <a:ext cx="5718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latin typeface="Arial" panose="020B0604020202020204" pitchFamily="34" charset="0"/>
                <a:cs typeface="Arial" panose="020B0604020202020204" pitchFamily="34" charset="0"/>
              </a:rPr>
              <a:t>How </a:t>
            </a:r>
            <a:r>
              <a:rPr lang="en-US" altLang="en-US" sz="2000" dirty="0" smtClean="0">
                <a:latin typeface="Arial" panose="020B0604020202020204" pitchFamily="34" charset="0"/>
                <a:cs typeface="Arial" panose="020B0604020202020204" pitchFamily="34" charset="0"/>
              </a:rPr>
              <a:t>much do </a:t>
            </a:r>
            <a:r>
              <a:rPr lang="en-US" altLang="en-US" sz="2000" dirty="0">
                <a:latin typeface="Arial" panose="020B0604020202020204" pitchFamily="34" charset="0"/>
                <a:cs typeface="Arial" panose="020B0604020202020204" pitchFamily="34" charset="0"/>
              </a:rPr>
              <a:t>you believe the defendant? </a:t>
            </a:r>
          </a:p>
        </p:txBody>
      </p:sp>
      <p:sp>
        <p:nvSpPr>
          <p:cNvPr id="3079" name="Rectangle 8"/>
          <p:cNvSpPr>
            <a:spLocks noChangeArrowheads="1"/>
          </p:cNvSpPr>
          <p:nvPr/>
        </p:nvSpPr>
        <p:spPr bwMode="auto">
          <a:xfrm>
            <a:off x="0"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80" name="Text Box 9"/>
          <p:cNvSpPr txBox="1">
            <a:spLocks noChangeArrowheads="1"/>
          </p:cNvSpPr>
          <p:nvPr/>
        </p:nvSpPr>
        <p:spPr bwMode="auto">
          <a:xfrm>
            <a:off x="838200" y="3397461"/>
            <a:ext cx="4498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latin typeface="Arial" panose="020B0604020202020204" pitchFamily="34" charset="0"/>
                <a:cs typeface="Arial" panose="020B0604020202020204" pitchFamily="34" charset="0"/>
              </a:rPr>
              <a:t>How much do you blame defendant?</a:t>
            </a:r>
          </a:p>
        </p:txBody>
      </p:sp>
      <p:graphicFrame>
        <p:nvGraphicFramePr>
          <p:cNvPr id="3" name="Object 10"/>
          <p:cNvGraphicFramePr>
            <a:graphicFrameLocks noChangeAspect="1"/>
          </p:cNvGraphicFramePr>
          <p:nvPr>
            <p:extLst>
              <p:ext uri="{D42A27DB-BD31-4B8C-83A1-F6EECF244321}">
                <p14:modId xmlns:p14="http://schemas.microsoft.com/office/powerpoint/2010/main" val="4092860753"/>
              </p:ext>
            </p:extLst>
          </p:nvPr>
        </p:nvGraphicFramePr>
        <p:xfrm>
          <a:off x="304800" y="3900166"/>
          <a:ext cx="8229600" cy="2627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2194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4729" y="76200"/>
            <a:ext cx="7391399" cy="954107"/>
          </a:xfrm>
          <a:prstGeom prst="rect">
            <a:avLst/>
          </a:prstGeom>
          <a:noFill/>
        </p:spPr>
        <p:txBody>
          <a:bodyPr wrap="square" rtlCol="0">
            <a:spAutoFit/>
          </a:bodyPr>
          <a:lstStyle/>
          <a:p>
            <a:r>
              <a:rPr lang="en-US" sz="2800" dirty="0" smtClean="0">
                <a:latin typeface="Arial" pitchFamily="34" charset="0"/>
                <a:cs typeface="Arial" pitchFamily="34" charset="0"/>
              </a:rPr>
              <a:t>Can The Death Penalty Serve as Justice?</a:t>
            </a:r>
          </a:p>
          <a:p>
            <a:endParaRPr lang="en-US" sz="2800" dirty="0">
              <a:latin typeface="Arial" pitchFamily="34" charset="0"/>
              <a:cs typeface="Arial" pitchFamily="34" charset="0"/>
            </a:endParaRPr>
          </a:p>
        </p:txBody>
      </p:sp>
      <p:sp>
        <p:nvSpPr>
          <p:cNvPr id="3" name="TextBox 2"/>
          <p:cNvSpPr txBox="1"/>
          <p:nvPr/>
        </p:nvSpPr>
        <p:spPr>
          <a:xfrm>
            <a:off x="195128" y="597598"/>
            <a:ext cx="8610600" cy="6032421"/>
          </a:xfrm>
          <a:prstGeom prst="rect">
            <a:avLst/>
          </a:prstGeom>
          <a:noFill/>
        </p:spPr>
        <p:txBody>
          <a:bodyPr wrap="square" rtlCol="0">
            <a:spAutoFit/>
          </a:bodyPr>
          <a:lstStyle/>
          <a:p>
            <a:r>
              <a:rPr lang="en-US" sz="2000" dirty="0" smtClean="0">
                <a:solidFill>
                  <a:srgbClr val="FFC000"/>
                </a:solidFill>
                <a:latin typeface="Arial" pitchFamily="34" charset="0"/>
                <a:cs typeface="Arial" pitchFamily="34" charset="0"/>
              </a:rPr>
              <a:t>Participants</a:t>
            </a:r>
            <a:endParaRPr lang="en-US" sz="2000" dirty="0">
              <a:solidFill>
                <a:srgbClr val="FFC000"/>
              </a:solidFill>
              <a:latin typeface="Arial" pitchFamily="34" charset="0"/>
              <a:cs typeface="Arial" pitchFamily="34" charset="0"/>
            </a:endParaRPr>
          </a:p>
          <a:p>
            <a:r>
              <a:rPr lang="en-US" dirty="0">
                <a:latin typeface="Arial" pitchFamily="34" charset="0"/>
                <a:cs typeface="Arial" pitchFamily="34" charset="0"/>
              </a:rPr>
              <a:t>561 venire persons (</a:t>
            </a:r>
            <a:r>
              <a:rPr lang="en-US" dirty="0">
                <a:solidFill>
                  <a:srgbClr val="FFC000"/>
                </a:solidFill>
                <a:latin typeface="Arial" pitchFamily="34" charset="0"/>
                <a:cs typeface="Arial" pitchFamily="34" charset="0"/>
              </a:rPr>
              <a:t>White</a:t>
            </a:r>
            <a:r>
              <a:rPr lang="en-US" dirty="0">
                <a:solidFill>
                  <a:srgbClr val="FF0000"/>
                </a:solidFill>
                <a:latin typeface="Arial" pitchFamily="34" charset="0"/>
                <a:cs typeface="Arial" pitchFamily="34" charset="0"/>
              </a:rPr>
              <a:t> </a:t>
            </a:r>
            <a:r>
              <a:rPr lang="en-US" dirty="0">
                <a:latin typeface="Arial" pitchFamily="34" charset="0"/>
                <a:cs typeface="Arial" pitchFamily="34" charset="0"/>
              </a:rPr>
              <a:t>= 286, </a:t>
            </a:r>
            <a:r>
              <a:rPr lang="en-US" dirty="0" smtClean="0">
                <a:solidFill>
                  <a:srgbClr val="FFC000"/>
                </a:solidFill>
                <a:latin typeface="Arial" pitchFamily="34" charset="0"/>
                <a:cs typeface="Arial" pitchFamily="34" charset="0"/>
              </a:rPr>
              <a:t>Latina/o</a:t>
            </a:r>
            <a:r>
              <a:rPr lang="en-US" dirty="0" smtClean="0">
                <a:latin typeface="Arial" pitchFamily="34" charset="0"/>
                <a:cs typeface="Arial" pitchFamily="34" charset="0"/>
              </a:rPr>
              <a:t> </a:t>
            </a:r>
            <a:r>
              <a:rPr lang="en-US" dirty="0">
                <a:latin typeface="Arial" pitchFamily="34" charset="0"/>
                <a:cs typeface="Arial" pitchFamily="34" charset="0"/>
              </a:rPr>
              <a:t>= 275, M age = 37.92 years, Males = 305, Females = 256) who were called for jury duty at a </a:t>
            </a:r>
            <a:r>
              <a:rPr lang="en-US" dirty="0" smtClean="0">
                <a:latin typeface="Arial" pitchFamily="34" charset="0"/>
                <a:cs typeface="Arial" pitchFamily="34" charset="0"/>
              </a:rPr>
              <a:t>County </a:t>
            </a:r>
            <a:r>
              <a:rPr lang="en-US" dirty="0">
                <a:latin typeface="Arial" pitchFamily="34" charset="0"/>
                <a:cs typeface="Arial" pitchFamily="34" charset="0"/>
              </a:rPr>
              <a:t>Courthouse </a:t>
            </a:r>
            <a:r>
              <a:rPr lang="en-US" dirty="0" smtClean="0">
                <a:latin typeface="Arial" pitchFamily="34" charset="0"/>
                <a:cs typeface="Arial" pitchFamily="34" charset="0"/>
              </a:rPr>
              <a:t>in CA acted </a:t>
            </a:r>
            <a:r>
              <a:rPr lang="en-US" dirty="0">
                <a:latin typeface="Arial" pitchFamily="34" charset="0"/>
                <a:cs typeface="Arial" pitchFamily="34" charset="0"/>
              </a:rPr>
              <a:t>as mock jurors.</a:t>
            </a:r>
          </a:p>
          <a:p>
            <a:r>
              <a:rPr lang="en-US" dirty="0" smtClean="0">
                <a:solidFill>
                  <a:srgbClr val="FFC000"/>
                </a:solidFill>
                <a:latin typeface="Arial" pitchFamily="34" charset="0"/>
                <a:cs typeface="Arial" pitchFamily="34" charset="0"/>
              </a:rPr>
              <a:t>Procedures</a:t>
            </a:r>
            <a:endParaRPr lang="en-US" dirty="0">
              <a:solidFill>
                <a:srgbClr val="FFC000"/>
              </a:solidFill>
              <a:latin typeface="Arial" pitchFamily="34" charset="0"/>
              <a:cs typeface="Arial" pitchFamily="34" charset="0"/>
            </a:endParaRPr>
          </a:p>
          <a:p>
            <a:r>
              <a:rPr lang="en-US" dirty="0">
                <a:latin typeface="Arial" pitchFamily="34" charset="0"/>
                <a:cs typeface="Arial" pitchFamily="34" charset="0"/>
              </a:rPr>
              <a:t>After being released from jury duty, they agreed to participate and arrived for the session in a room in the Courthouse.</a:t>
            </a:r>
          </a:p>
          <a:p>
            <a:r>
              <a:rPr lang="en-US" dirty="0" smtClean="0">
                <a:latin typeface="Arial" pitchFamily="34" charset="0"/>
                <a:cs typeface="Arial" pitchFamily="34" charset="0"/>
              </a:rPr>
              <a:t>They read a first degree murder case transcript where defendant varied by:</a:t>
            </a:r>
          </a:p>
          <a:p>
            <a:r>
              <a:rPr lang="en-US" dirty="0" smtClean="0">
                <a:solidFill>
                  <a:srgbClr val="FFC000"/>
                </a:solidFill>
                <a:latin typeface="Arial" pitchFamily="34" charset="0"/>
                <a:cs typeface="Arial" pitchFamily="34" charset="0"/>
              </a:rPr>
              <a:t>Race: Mexican American or White    SES: Low or High   Mitigating information: Weak or Strong</a:t>
            </a:r>
          </a:p>
          <a:p>
            <a:r>
              <a:rPr lang="en-US" dirty="0" smtClean="0">
                <a:latin typeface="Arial" pitchFamily="34" charset="0"/>
                <a:cs typeface="Arial" pitchFamily="34" charset="0"/>
              </a:rPr>
              <a:t>They rendered a </a:t>
            </a:r>
            <a:r>
              <a:rPr lang="en-US" dirty="0">
                <a:solidFill>
                  <a:srgbClr val="FFC000"/>
                </a:solidFill>
                <a:latin typeface="Arial" pitchFamily="34" charset="0"/>
                <a:cs typeface="Arial" pitchFamily="34" charset="0"/>
              </a:rPr>
              <a:t>verdict</a:t>
            </a:r>
            <a:r>
              <a:rPr lang="en-US" dirty="0">
                <a:latin typeface="Arial" pitchFamily="34" charset="0"/>
                <a:cs typeface="Arial" pitchFamily="34" charset="0"/>
              </a:rPr>
              <a:t>, </a:t>
            </a:r>
            <a:r>
              <a:rPr lang="en-US" dirty="0" smtClean="0">
                <a:latin typeface="Arial" pitchFamily="34" charset="0"/>
                <a:cs typeface="Arial" pitchFamily="34" charset="0"/>
              </a:rPr>
              <a:t>recommended a </a:t>
            </a:r>
            <a:r>
              <a:rPr lang="en-US" dirty="0" smtClean="0">
                <a:solidFill>
                  <a:srgbClr val="FFC000"/>
                </a:solidFill>
                <a:latin typeface="Arial" pitchFamily="34" charset="0"/>
                <a:cs typeface="Arial" pitchFamily="34" charset="0"/>
              </a:rPr>
              <a:t>sentence</a:t>
            </a:r>
            <a:r>
              <a:rPr lang="en-US" dirty="0" smtClean="0">
                <a:latin typeface="Arial" pitchFamily="34" charset="0"/>
                <a:cs typeface="Arial" pitchFamily="34" charset="0"/>
              </a:rPr>
              <a:t>, and provided </a:t>
            </a:r>
            <a:r>
              <a:rPr lang="en-US" dirty="0" smtClean="0">
                <a:solidFill>
                  <a:srgbClr val="FFC000"/>
                </a:solidFill>
                <a:latin typeface="Arial" pitchFamily="34" charset="0"/>
                <a:cs typeface="Arial" pitchFamily="34" charset="0"/>
              </a:rPr>
              <a:t>culpability ratings</a:t>
            </a:r>
            <a:r>
              <a:rPr lang="en-US" dirty="0" smtClean="0">
                <a:latin typeface="Arial" pitchFamily="34" charset="0"/>
                <a:cs typeface="Arial" pitchFamily="34" charset="0"/>
              </a:rPr>
              <a:t>.</a:t>
            </a:r>
          </a:p>
          <a:p>
            <a:endParaRPr lang="en-US" dirty="0">
              <a:latin typeface="Arial" pitchFamily="34" charset="0"/>
              <a:cs typeface="Arial" pitchFamily="34" charset="0"/>
            </a:endParaRPr>
          </a:p>
          <a:p>
            <a:r>
              <a:rPr lang="en-US" dirty="0" smtClean="0">
                <a:latin typeface="Arial" pitchFamily="34" charset="0"/>
                <a:cs typeface="Arial" pitchFamily="34" charset="0"/>
              </a:rPr>
              <a:t>Participants were </a:t>
            </a:r>
            <a:r>
              <a:rPr lang="en-US" dirty="0" smtClean="0">
                <a:solidFill>
                  <a:srgbClr val="FFC000"/>
                </a:solidFill>
                <a:latin typeface="Arial" pitchFamily="34" charset="0"/>
                <a:cs typeface="Arial" pitchFamily="34" charset="0"/>
              </a:rPr>
              <a:t>“death </a:t>
            </a:r>
            <a:r>
              <a:rPr lang="en-US" dirty="0">
                <a:solidFill>
                  <a:srgbClr val="FFC000"/>
                </a:solidFill>
                <a:latin typeface="Arial" pitchFamily="34" charset="0"/>
                <a:cs typeface="Arial" pitchFamily="34" charset="0"/>
              </a:rPr>
              <a:t>qualified</a:t>
            </a:r>
            <a:r>
              <a:rPr lang="en-US" dirty="0" smtClean="0">
                <a:solidFill>
                  <a:srgbClr val="FFC000"/>
                </a:solidFill>
                <a:latin typeface="Arial" pitchFamily="34" charset="0"/>
                <a:cs typeface="Arial" pitchFamily="34" charset="0"/>
              </a:rPr>
              <a:t>”</a:t>
            </a:r>
            <a:r>
              <a:rPr lang="en-US" dirty="0" smtClean="0">
                <a:latin typeface="Arial" pitchFamily="34" charset="0"/>
                <a:cs typeface="Arial" pitchFamily="34" charset="0"/>
              </a:rPr>
              <a:t>.</a:t>
            </a:r>
            <a:r>
              <a:rPr lang="en-US"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All </a:t>
            </a:r>
            <a:r>
              <a:rPr lang="en-US" dirty="0">
                <a:latin typeface="Arial" pitchFamily="34" charset="0"/>
                <a:cs typeface="Arial" pitchFamily="34" charset="0"/>
              </a:rPr>
              <a:t>participants answered </a:t>
            </a:r>
            <a:r>
              <a:rPr lang="en-US" dirty="0" smtClean="0">
                <a:latin typeface="Arial" pitchFamily="34" charset="0"/>
                <a:cs typeface="Arial" pitchFamily="34" charset="0"/>
              </a:rPr>
              <a:t>NO </a:t>
            </a:r>
            <a:r>
              <a:rPr lang="en-US" dirty="0">
                <a:latin typeface="Arial" pitchFamily="34" charset="0"/>
                <a:cs typeface="Arial" pitchFamily="34" charset="0"/>
              </a:rPr>
              <a:t>to the questions, “Do you feel so strongly about the death penalty that it would prevent or substantially impair your performance of juror duties?” and “Would you ever be unable to agree to a death sentence, if the law required it</a:t>
            </a:r>
            <a:r>
              <a:rPr lang="en-US" dirty="0" smtClean="0">
                <a:latin typeface="Arial" pitchFamily="34" charset="0"/>
                <a:cs typeface="Arial" pitchFamily="34" charset="0"/>
              </a:rPr>
              <a:t>?”</a:t>
            </a:r>
          </a:p>
          <a:p>
            <a:endParaRPr lang="en-US" dirty="0">
              <a:latin typeface="Arial" pitchFamily="34" charset="0"/>
              <a:cs typeface="Arial" pitchFamily="34" charset="0"/>
            </a:endParaRPr>
          </a:p>
          <a:p>
            <a:r>
              <a:rPr lang="en-US" dirty="0">
                <a:latin typeface="Arial" pitchFamily="34" charset="0"/>
                <a:cs typeface="Arial" pitchFamily="34" charset="0"/>
              </a:rPr>
              <a:t>Espinoza, R. K. E., &amp; Willis </a:t>
            </a:r>
            <a:r>
              <a:rPr lang="en-US" dirty="0" err="1">
                <a:latin typeface="Arial" panose="020B0604020202020204" pitchFamily="34" charset="0"/>
                <a:cs typeface="Arial" panose="020B0604020202020204" pitchFamily="34" charset="0"/>
              </a:rPr>
              <a:t>Esqueda</a:t>
            </a:r>
            <a:r>
              <a:rPr lang="en-US" dirty="0">
                <a:latin typeface="Arial" panose="020B0604020202020204" pitchFamily="34" charset="0"/>
                <a:cs typeface="Arial" panose="020B0604020202020204" pitchFamily="34" charset="0"/>
              </a:rPr>
              <a:t>, C. (2015).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sz="1200" dirty="0" smtClean="0">
                <a:latin typeface="Arial" pitchFamily="34" charset="0"/>
                <a:cs typeface="Arial" pitchFamily="34" charset="0"/>
              </a:rPr>
              <a:t>Note</a:t>
            </a:r>
            <a:r>
              <a:rPr lang="en-US" sz="1200" dirty="0">
                <a:latin typeface="Arial" pitchFamily="34" charset="0"/>
                <a:cs typeface="Arial" pitchFamily="34" charset="0"/>
              </a:rPr>
              <a:t>: We were only interested in European American and </a:t>
            </a:r>
            <a:r>
              <a:rPr lang="en-US" sz="1200" dirty="0" smtClean="0">
                <a:latin typeface="Arial" pitchFamily="34" charset="0"/>
                <a:cs typeface="Arial" pitchFamily="34" charset="0"/>
              </a:rPr>
              <a:t>Latino </a:t>
            </a:r>
            <a:r>
              <a:rPr lang="en-US" sz="1200" dirty="0">
                <a:latin typeface="Arial" pitchFamily="34" charset="0"/>
                <a:cs typeface="Arial" pitchFamily="34" charset="0"/>
              </a:rPr>
              <a:t>juror decision making, so we did not examine responses for other ethnic groups (37 African-American, 44 Asian, and 24 who identified as “Other”). </a:t>
            </a:r>
          </a:p>
        </p:txBody>
      </p:sp>
      <p:sp>
        <p:nvSpPr>
          <p:cNvPr id="4" name="Slide Number Placeholder 3"/>
          <p:cNvSpPr>
            <a:spLocks noGrp="1"/>
          </p:cNvSpPr>
          <p:nvPr>
            <p:ph type="sldNum" sz="quarter" idx="12"/>
          </p:nvPr>
        </p:nvSpPr>
        <p:spPr/>
        <p:txBody>
          <a:bodyPr/>
          <a:lstStyle/>
          <a:p>
            <a:fld id="{2339332E-07E3-4657-B06D-6F05B08B1279}" type="slidenum">
              <a:rPr lang="en-US" smtClean="0"/>
              <a:t>21</a:t>
            </a:fld>
            <a:endParaRPr lang="en-US"/>
          </a:p>
        </p:txBody>
      </p:sp>
    </p:spTree>
    <p:extLst>
      <p:ext uri="{BB962C8B-B14F-4D97-AF65-F5344CB8AC3E}">
        <p14:creationId xmlns:p14="http://schemas.microsoft.com/office/powerpoint/2010/main" val="709988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ext uri="{D42A27DB-BD31-4B8C-83A1-F6EECF244321}">
                <p14:modId xmlns:p14="http://schemas.microsoft.com/office/powerpoint/2010/main" val="1176582563"/>
              </p:ext>
            </p:extLst>
          </p:nvPr>
        </p:nvGraphicFramePr>
        <p:xfrm>
          <a:off x="339725" y="2044700"/>
          <a:ext cx="8582025" cy="4027488"/>
        </p:xfrm>
        <a:graphic>
          <a:graphicData uri="http://schemas.openxmlformats.org/presentationml/2006/ole">
            <mc:AlternateContent xmlns:mc="http://schemas.openxmlformats.org/markup-compatibility/2006">
              <mc:Choice xmlns:v="urn:schemas-microsoft-com:vml" Requires="v">
                <p:oleObj spid="_x0000_s7355" name="Worksheet" r:id="rId5" imgW="8610541" imgH="4030992" progId="Excel.Sheet.8">
                  <p:embed/>
                </p:oleObj>
              </mc:Choice>
              <mc:Fallback>
                <p:oleObj name="Worksheet" r:id="rId5" imgW="8610541" imgH="4030992" progId="Excel.Sheet.8">
                  <p:embed/>
                  <p:pic>
                    <p:nvPicPr>
                      <p:cNvPr id="0" name=""/>
                      <p:cNvPicPr>
                        <a:picLocks noChangeArrowheads="1"/>
                      </p:cNvPicPr>
                      <p:nvPr/>
                    </p:nvPicPr>
                    <p:blipFill>
                      <a:blip r:embed="rId6"/>
                      <a:srcRect/>
                      <a:stretch>
                        <a:fillRect/>
                      </a:stretch>
                    </p:blipFill>
                    <p:spPr bwMode="auto">
                      <a:xfrm>
                        <a:off x="339725" y="2044700"/>
                        <a:ext cx="8582025" cy="4027488"/>
                      </a:xfrm>
                      <a:prstGeom prst="rect">
                        <a:avLst/>
                      </a:prstGeom>
                      <a:solidFill>
                        <a:srgbClr val="CC221E"/>
                      </a:solidFill>
                      <a:ln>
                        <a:noFill/>
                      </a:ln>
                    </p:spPr>
                  </p:pic>
                </p:oleObj>
              </mc:Fallback>
            </mc:AlternateContent>
          </a:graphicData>
        </a:graphic>
      </p:graphicFrame>
      <p:sp>
        <p:nvSpPr>
          <p:cNvPr id="3" name="Rectangle 2"/>
          <p:cNvSpPr/>
          <p:nvPr/>
        </p:nvSpPr>
        <p:spPr>
          <a:xfrm>
            <a:off x="304800" y="228600"/>
            <a:ext cx="8229600" cy="1508105"/>
          </a:xfrm>
          <a:prstGeom prst="rect">
            <a:avLst/>
          </a:prstGeom>
        </p:spPr>
        <p:txBody>
          <a:bodyPr wrap="square">
            <a:spAutoFit/>
          </a:bodyPr>
          <a:lstStyle/>
          <a:p>
            <a:pPr algn="ctr"/>
            <a:r>
              <a:rPr lang="en-US" sz="3200" dirty="0" smtClean="0">
                <a:latin typeface="Arial" pitchFamily="34" charset="0"/>
                <a:cs typeface="Arial" pitchFamily="34" charset="0"/>
              </a:rPr>
              <a:t>Results</a:t>
            </a:r>
          </a:p>
          <a:p>
            <a:r>
              <a:rPr lang="en-US" sz="2000" dirty="0" smtClean="0">
                <a:latin typeface="Arial" pitchFamily="34" charset="0"/>
                <a:cs typeface="Arial" pitchFamily="34" charset="0"/>
              </a:rPr>
              <a:t>No differences by guilt verdict (Guilty versus Not Guilty) – Guilt prone.</a:t>
            </a:r>
          </a:p>
          <a:p>
            <a:r>
              <a:rPr lang="en-US" sz="2000" dirty="0" smtClean="0">
                <a:latin typeface="Arial" pitchFamily="34" charset="0"/>
                <a:cs typeface="Arial" pitchFamily="34" charset="0"/>
              </a:rPr>
              <a:t>Whites</a:t>
            </a:r>
            <a:r>
              <a:rPr lang="en-US" sz="2000" dirty="0">
                <a:latin typeface="Arial" pitchFamily="34" charset="0"/>
                <a:cs typeface="Arial" pitchFamily="34" charset="0"/>
              </a:rPr>
              <a:t>’ </a:t>
            </a:r>
            <a:r>
              <a:rPr lang="en-US" sz="2000" dirty="0" smtClean="0">
                <a:latin typeface="Arial" pitchFamily="34" charset="0"/>
                <a:cs typeface="Arial" pitchFamily="34" charset="0"/>
              </a:rPr>
              <a:t>Sentencing gave the Hispanic, low SES, Weak mitigating condition </a:t>
            </a:r>
            <a:r>
              <a:rPr lang="en-US" sz="2000" dirty="0" smtClean="0">
                <a:latin typeface="Arial" pitchFamily="34" charset="0"/>
                <a:cs typeface="Arial" pitchFamily="34" charset="0"/>
                <a:sym typeface="Wingdings" panose="05000000000000000000" pitchFamily="2" charset="2"/>
              </a:rPr>
              <a:t> </a:t>
            </a:r>
            <a:r>
              <a:rPr lang="en-US" sz="2000" dirty="0" smtClean="0">
                <a:solidFill>
                  <a:srgbClr val="FFC000"/>
                </a:solidFill>
                <a:latin typeface="Arial" pitchFamily="34" charset="0"/>
                <a:cs typeface="Arial" pitchFamily="34" charset="0"/>
                <a:sym typeface="Wingdings" panose="05000000000000000000" pitchFamily="2" charset="2"/>
              </a:rPr>
              <a:t>highest number of death decisions</a:t>
            </a:r>
            <a:r>
              <a:rPr lang="en-US" sz="2000" dirty="0" smtClean="0">
                <a:latin typeface="Arial" pitchFamily="34" charset="0"/>
                <a:cs typeface="Arial" pitchFamily="34" charset="0"/>
                <a:sym typeface="Wingdings" panose="05000000000000000000" pitchFamily="2" charset="2"/>
              </a:rPr>
              <a:t>.</a:t>
            </a:r>
            <a:endParaRPr lang="en-US" sz="2000" dirty="0">
              <a:latin typeface="Arial" pitchFamily="34" charset="0"/>
              <a:cs typeface="Arial" pitchFamily="34" charset="0"/>
            </a:endParaRPr>
          </a:p>
        </p:txBody>
      </p:sp>
      <p:sp>
        <p:nvSpPr>
          <p:cNvPr id="4" name="Rectangle 3"/>
          <p:cNvSpPr/>
          <p:nvPr/>
        </p:nvSpPr>
        <p:spPr>
          <a:xfrm>
            <a:off x="370114" y="6204466"/>
            <a:ext cx="7402286" cy="369332"/>
          </a:xfrm>
          <a:prstGeom prst="rect">
            <a:avLst/>
          </a:prstGeom>
        </p:spPr>
        <p:txBody>
          <a:bodyPr wrap="square">
            <a:spAutoFit/>
          </a:bodyPr>
          <a:lstStyle/>
          <a:p>
            <a:r>
              <a:rPr lang="en-US" dirty="0" err="1" smtClean="0">
                <a:latin typeface="Arial" panose="020B0604020202020204" pitchFamily="34" charset="0"/>
                <a:cs typeface="Arial" panose="020B0604020202020204" pitchFamily="34" charset="0"/>
              </a:rPr>
              <a:t>Loglinear</a:t>
            </a:r>
            <a:r>
              <a:rPr lang="en-US" dirty="0" smtClean="0">
                <a:latin typeface="Arial" panose="020B0604020202020204" pitchFamily="34" charset="0"/>
                <a:cs typeface="Arial" panose="020B0604020202020204" pitchFamily="34" charset="0"/>
              </a:rPr>
              <a:t> Analysis, 3-way interaction, </a:t>
            </a:r>
            <a:r>
              <a:rPr lang="en-US" i="1" dirty="0" smtClean="0">
                <a:latin typeface="Arial" panose="020B0604020202020204" pitchFamily="34" charset="0"/>
                <a:cs typeface="Arial" panose="020B0604020202020204" pitchFamily="34" charset="0"/>
              </a:rPr>
              <a:t>X</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39.67, </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5" name="Slide Number Placeholder 4"/>
          <p:cNvSpPr>
            <a:spLocks noGrp="1"/>
          </p:cNvSpPr>
          <p:nvPr>
            <p:ph type="sldNum" sz="quarter" idx="12"/>
          </p:nvPr>
        </p:nvSpPr>
        <p:spPr/>
        <p:txBody>
          <a:bodyPr/>
          <a:lstStyle/>
          <a:p>
            <a:fld id="{2339332E-07E3-4657-B06D-6F05B08B1279}" type="slidenum">
              <a:rPr lang="en-US" smtClean="0"/>
              <a:t>22</a:t>
            </a:fld>
            <a:endParaRPr lang="en-US"/>
          </a:p>
        </p:txBody>
      </p:sp>
    </p:spTree>
    <p:extLst>
      <p:ext uri="{BB962C8B-B14F-4D97-AF65-F5344CB8AC3E}">
        <p14:creationId xmlns:p14="http://schemas.microsoft.com/office/powerpoint/2010/main" val="1660229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5632311"/>
          </a:xfrm>
          <a:prstGeom prst="rect">
            <a:avLst/>
          </a:prstGeom>
        </p:spPr>
        <p:txBody>
          <a:bodyPr wrap="square">
            <a:spAutoFit/>
          </a:bodyPr>
          <a:lstStyle/>
          <a:p>
            <a:r>
              <a:rPr lang="en-US" sz="2800" dirty="0" smtClean="0">
                <a:latin typeface="Arial" pitchFamily="34" charset="0"/>
                <a:cs typeface="Arial" pitchFamily="34" charset="0"/>
              </a:rPr>
              <a:t>Death, cont.</a:t>
            </a:r>
          </a:p>
          <a:p>
            <a:r>
              <a:rPr lang="en-US" sz="2800" dirty="0" err="1" smtClean="0">
                <a:latin typeface="Arial" pitchFamily="34" charset="0"/>
                <a:cs typeface="Arial" pitchFamily="34" charset="0"/>
              </a:rPr>
              <a:t>Manova</a:t>
            </a:r>
            <a:r>
              <a:rPr lang="en-US" sz="2800" dirty="0" smtClean="0">
                <a:latin typeface="Arial" pitchFamily="34" charset="0"/>
                <a:cs typeface="Arial" pitchFamily="34" charset="0"/>
              </a:rPr>
              <a:t> </a:t>
            </a:r>
            <a:r>
              <a:rPr lang="en-US" sz="2800" dirty="0">
                <a:latin typeface="Arial" pitchFamily="34" charset="0"/>
                <a:cs typeface="Arial" pitchFamily="34" charset="0"/>
              </a:rPr>
              <a:t>for Whites’ Culpability Ratings </a:t>
            </a:r>
          </a:p>
          <a:p>
            <a:endParaRPr lang="en-US" sz="2000" dirty="0">
              <a:latin typeface="Arial" pitchFamily="34" charset="0"/>
              <a:cs typeface="Arial" pitchFamily="34" charset="0"/>
            </a:endParaRPr>
          </a:p>
          <a:p>
            <a:r>
              <a:rPr lang="en-US" sz="2000" b="1" dirty="0" smtClean="0">
                <a:solidFill>
                  <a:srgbClr val="FFC000"/>
                </a:solidFill>
                <a:latin typeface="Arial" pitchFamily="34" charset="0"/>
                <a:cs typeface="Arial" pitchFamily="34" charset="0"/>
              </a:rPr>
              <a:t>The low SES, weak mitigation Latino, was </a:t>
            </a:r>
            <a:r>
              <a:rPr lang="en-US" sz="2000" b="1" dirty="0">
                <a:solidFill>
                  <a:srgbClr val="FFC000"/>
                </a:solidFill>
                <a:latin typeface="Arial" pitchFamily="34" charset="0"/>
                <a:cs typeface="Arial" pitchFamily="34" charset="0"/>
              </a:rPr>
              <a:t>held more responsible, more blameworthy, more intent, </a:t>
            </a:r>
            <a:r>
              <a:rPr lang="en-US" sz="2000" b="1" dirty="0" smtClean="0">
                <a:solidFill>
                  <a:srgbClr val="FFC000"/>
                </a:solidFill>
                <a:latin typeface="Arial" pitchFamily="34" charset="0"/>
                <a:cs typeface="Arial" pitchFamily="34" charset="0"/>
              </a:rPr>
              <a:t>more vicious, compared </a:t>
            </a:r>
            <a:r>
              <a:rPr lang="en-US" sz="2000" b="1" dirty="0">
                <a:solidFill>
                  <a:srgbClr val="FFC000"/>
                </a:solidFill>
                <a:latin typeface="Arial" pitchFamily="34" charset="0"/>
                <a:cs typeface="Arial" pitchFamily="34" charset="0"/>
              </a:rPr>
              <a:t>to other conditions</a:t>
            </a:r>
            <a:r>
              <a:rPr lang="en-US" sz="2000" b="1" dirty="0" smtClean="0">
                <a:solidFill>
                  <a:srgbClr val="FFC000"/>
                </a:solidFill>
                <a:latin typeface="Arial" pitchFamily="34" charset="0"/>
                <a:cs typeface="Arial" pitchFamily="34" charset="0"/>
              </a:rPr>
              <a:t>.</a:t>
            </a:r>
          </a:p>
          <a:p>
            <a:endParaRPr lang="en-US" sz="2000" b="1" dirty="0">
              <a:solidFill>
                <a:srgbClr val="FFC000"/>
              </a:solidFill>
              <a:latin typeface="Arial" pitchFamily="34" charset="0"/>
              <a:cs typeface="Arial" pitchFamily="34" charset="0"/>
            </a:endParaRPr>
          </a:p>
          <a:p>
            <a:r>
              <a:rPr lang="en-US" sz="2000" dirty="0" smtClean="0">
                <a:latin typeface="Arial" pitchFamily="34" charset="0"/>
                <a:cs typeface="Arial" pitchFamily="34" charset="0"/>
              </a:rPr>
              <a:t>How </a:t>
            </a:r>
            <a:r>
              <a:rPr lang="en-US" sz="2000" dirty="0">
                <a:solidFill>
                  <a:srgbClr val="FFC000"/>
                </a:solidFill>
                <a:latin typeface="Arial" pitchFamily="34" charset="0"/>
                <a:cs typeface="Arial" pitchFamily="34" charset="0"/>
              </a:rPr>
              <a:t>responsible</a:t>
            </a:r>
            <a:r>
              <a:rPr lang="en-US" sz="2000" dirty="0">
                <a:latin typeface="Arial" pitchFamily="34" charset="0"/>
                <a:cs typeface="Arial" pitchFamily="34" charset="0"/>
              </a:rPr>
              <a:t> is the defendant for committing this crime? </a:t>
            </a:r>
            <a:r>
              <a:rPr lang="en-US" sz="2000" i="1" dirty="0">
                <a:latin typeface="Arial" pitchFamily="34" charset="0"/>
                <a:cs typeface="Arial" pitchFamily="34" charset="0"/>
              </a:rPr>
              <a:t>F </a:t>
            </a:r>
            <a:r>
              <a:rPr lang="en-US" sz="2000" dirty="0">
                <a:latin typeface="Arial" pitchFamily="34" charset="0"/>
                <a:cs typeface="Arial" pitchFamily="34" charset="0"/>
              </a:rPr>
              <a:t>(7, 278) = 2.54, </a:t>
            </a:r>
            <a:r>
              <a:rPr lang="en-US" sz="2000" i="1" dirty="0">
                <a:latin typeface="Arial" pitchFamily="34" charset="0"/>
                <a:cs typeface="Arial" pitchFamily="34" charset="0"/>
              </a:rPr>
              <a:t>p </a:t>
            </a:r>
            <a:r>
              <a:rPr lang="en-US" sz="2000" dirty="0">
                <a:latin typeface="Arial" pitchFamily="34" charset="0"/>
                <a:cs typeface="Arial" pitchFamily="34" charset="0"/>
              </a:rPr>
              <a:t>&lt; .05 </a:t>
            </a:r>
            <a:r>
              <a:rPr lang="en-US" sz="2000" dirty="0">
                <a:latin typeface="Arial" pitchFamily="34" charset="0"/>
                <a:cs typeface="Arial" pitchFamily="34" charset="0"/>
                <a:sym typeface="Symbol" pitchFamily="18" charset="2"/>
              </a:rPr>
              <a:t></a:t>
            </a:r>
            <a:r>
              <a:rPr lang="en-US" sz="2000" dirty="0">
                <a:latin typeface="Arial" pitchFamily="34" charset="0"/>
                <a:cs typeface="Arial" pitchFamily="34" charset="0"/>
              </a:rPr>
              <a:t>² = .</a:t>
            </a:r>
            <a:r>
              <a:rPr lang="en-US" sz="2000" dirty="0" smtClean="0">
                <a:latin typeface="Arial" pitchFamily="34" charset="0"/>
                <a:cs typeface="Arial" pitchFamily="34" charset="0"/>
              </a:rPr>
              <a:t>06.</a:t>
            </a:r>
            <a:endParaRPr lang="en-US" sz="2000" dirty="0">
              <a:latin typeface="Arial" pitchFamily="34" charset="0"/>
              <a:cs typeface="Arial" pitchFamily="34" charset="0"/>
            </a:endParaRPr>
          </a:p>
          <a:p>
            <a:r>
              <a:rPr lang="en-US" sz="2000" dirty="0">
                <a:latin typeface="Arial" pitchFamily="34" charset="0"/>
                <a:cs typeface="Arial" pitchFamily="34" charset="0"/>
              </a:rPr>
              <a:t>How much </a:t>
            </a:r>
            <a:r>
              <a:rPr lang="en-US" sz="2000" dirty="0">
                <a:solidFill>
                  <a:srgbClr val="FFC000"/>
                </a:solidFill>
                <a:latin typeface="Arial" pitchFamily="34" charset="0"/>
                <a:cs typeface="Arial" pitchFamily="34" charset="0"/>
              </a:rPr>
              <a:t>blame</a:t>
            </a:r>
            <a:r>
              <a:rPr lang="en-US" sz="2000" dirty="0">
                <a:latin typeface="Arial" pitchFamily="34" charset="0"/>
                <a:cs typeface="Arial" pitchFamily="34" charset="0"/>
              </a:rPr>
              <a:t> should the defendant receive?   </a:t>
            </a:r>
            <a:r>
              <a:rPr lang="en-US" sz="2000" i="1" dirty="0">
                <a:latin typeface="Arial" pitchFamily="34" charset="0"/>
                <a:cs typeface="Arial" pitchFamily="34" charset="0"/>
              </a:rPr>
              <a:t>F </a:t>
            </a:r>
            <a:r>
              <a:rPr lang="en-US" sz="2000" dirty="0">
                <a:latin typeface="Arial" pitchFamily="34" charset="0"/>
                <a:cs typeface="Arial" pitchFamily="34" charset="0"/>
              </a:rPr>
              <a:t>(7, 278) = 7.63, </a:t>
            </a:r>
            <a:r>
              <a:rPr lang="en-US" sz="2000" i="1" dirty="0">
                <a:latin typeface="Arial" pitchFamily="34" charset="0"/>
                <a:cs typeface="Arial" pitchFamily="34" charset="0"/>
              </a:rPr>
              <a:t>p </a:t>
            </a:r>
            <a:r>
              <a:rPr lang="en-US" sz="2000" dirty="0">
                <a:latin typeface="Arial" pitchFamily="34" charset="0"/>
                <a:cs typeface="Arial" pitchFamily="34" charset="0"/>
              </a:rPr>
              <a:t>&lt; .001, </a:t>
            </a:r>
            <a:r>
              <a:rPr lang="en-US" sz="2000" dirty="0">
                <a:latin typeface="Arial" pitchFamily="34" charset="0"/>
                <a:cs typeface="Arial" pitchFamily="34" charset="0"/>
                <a:sym typeface="Symbol" pitchFamily="18" charset="2"/>
              </a:rPr>
              <a:t></a:t>
            </a:r>
            <a:r>
              <a:rPr lang="en-US" sz="2000" dirty="0">
                <a:latin typeface="Arial" pitchFamily="34" charset="0"/>
                <a:cs typeface="Arial" pitchFamily="34" charset="0"/>
              </a:rPr>
              <a:t>² = .16 </a:t>
            </a:r>
          </a:p>
          <a:p>
            <a:r>
              <a:rPr lang="en-US" sz="2000" dirty="0">
                <a:latin typeface="Arial" pitchFamily="34" charset="0"/>
                <a:cs typeface="Arial" pitchFamily="34" charset="0"/>
              </a:rPr>
              <a:t>Did the defendant </a:t>
            </a:r>
            <a:r>
              <a:rPr lang="en-US" sz="2000" dirty="0">
                <a:solidFill>
                  <a:srgbClr val="FFC000"/>
                </a:solidFill>
                <a:latin typeface="Arial" pitchFamily="34" charset="0"/>
                <a:cs typeface="Arial" pitchFamily="34" charset="0"/>
              </a:rPr>
              <a:t>intentionally commit the crime</a:t>
            </a:r>
            <a:r>
              <a:rPr lang="en-US" sz="2000" dirty="0">
                <a:latin typeface="Arial" pitchFamily="34" charset="0"/>
                <a:cs typeface="Arial" pitchFamily="34" charset="0"/>
              </a:rPr>
              <a:t>? </a:t>
            </a:r>
            <a:r>
              <a:rPr lang="en-US" sz="2000" i="1" dirty="0">
                <a:latin typeface="Arial" pitchFamily="34" charset="0"/>
                <a:cs typeface="Arial" pitchFamily="34" charset="0"/>
              </a:rPr>
              <a:t>F </a:t>
            </a:r>
            <a:r>
              <a:rPr lang="en-US" sz="2000" dirty="0">
                <a:latin typeface="Arial" pitchFamily="34" charset="0"/>
                <a:cs typeface="Arial" pitchFamily="34" charset="0"/>
              </a:rPr>
              <a:t>(7, 278) = 2.16, </a:t>
            </a:r>
            <a:r>
              <a:rPr lang="en-US" sz="2000" i="1" dirty="0">
                <a:latin typeface="Arial" pitchFamily="34" charset="0"/>
                <a:cs typeface="Arial" pitchFamily="34" charset="0"/>
              </a:rPr>
              <a:t>p </a:t>
            </a:r>
            <a:r>
              <a:rPr lang="en-US" sz="2000" dirty="0">
                <a:latin typeface="Arial" pitchFamily="34" charset="0"/>
                <a:cs typeface="Arial" pitchFamily="34" charset="0"/>
              </a:rPr>
              <a:t>&lt; .05, </a:t>
            </a:r>
            <a:r>
              <a:rPr lang="en-US" sz="2000" dirty="0">
                <a:latin typeface="Arial" pitchFamily="34" charset="0"/>
                <a:cs typeface="Arial" pitchFamily="34" charset="0"/>
                <a:sym typeface="Symbol" pitchFamily="18" charset="2"/>
              </a:rPr>
              <a:t></a:t>
            </a:r>
            <a:r>
              <a:rPr lang="en-US" sz="2000" dirty="0">
                <a:latin typeface="Arial" pitchFamily="34" charset="0"/>
                <a:cs typeface="Arial" pitchFamily="34" charset="0"/>
              </a:rPr>
              <a:t>² = .05</a:t>
            </a:r>
          </a:p>
          <a:p>
            <a:r>
              <a:rPr lang="en-US" sz="2000" dirty="0">
                <a:latin typeface="Arial" pitchFamily="34" charset="0"/>
                <a:cs typeface="Arial" pitchFamily="34" charset="0"/>
              </a:rPr>
              <a:t>How much did the </a:t>
            </a:r>
            <a:r>
              <a:rPr lang="en-US" sz="2000" dirty="0">
                <a:solidFill>
                  <a:srgbClr val="FFC000"/>
                </a:solidFill>
                <a:latin typeface="Arial" pitchFamily="34" charset="0"/>
                <a:cs typeface="Arial" pitchFamily="34" charset="0"/>
              </a:rPr>
              <a:t>viciousness</a:t>
            </a:r>
            <a:r>
              <a:rPr lang="en-US" sz="2000" dirty="0">
                <a:latin typeface="Arial" pitchFamily="34" charset="0"/>
                <a:cs typeface="Arial" pitchFamily="34" charset="0"/>
              </a:rPr>
              <a:t> impact your decision? </a:t>
            </a:r>
            <a:r>
              <a:rPr lang="en-US" sz="2000" i="1" dirty="0">
                <a:latin typeface="Arial" pitchFamily="34" charset="0"/>
                <a:cs typeface="Arial" pitchFamily="34" charset="0"/>
              </a:rPr>
              <a:t>F </a:t>
            </a:r>
            <a:r>
              <a:rPr lang="en-US" sz="2000" dirty="0">
                <a:latin typeface="Arial" pitchFamily="34" charset="0"/>
                <a:cs typeface="Arial" pitchFamily="34" charset="0"/>
              </a:rPr>
              <a:t>(7, 278) = 2.25, </a:t>
            </a:r>
            <a:r>
              <a:rPr lang="en-US" sz="2000" i="1" dirty="0">
                <a:latin typeface="Arial" pitchFamily="34" charset="0"/>
                <a:cs typeface="Arial" pitchFamily="34" charset="0"/>
              </a:rPr>
              <a:t>p </a:t>
            </a:r>
            <a:r>
              <a:rPr lang="en-US" sz="2000" dirty="0">
                <a:latin typeface="Arial" pitchFamily="34" charset="0"/>
                <a:cs typeface="Arial" pitchFamily="34" charset="0"/>
              </a:rPr>
              <a:t>&lt; .05, </a:t>
            </a:r>
            <a:r>
              <a:rPr lang="en-US" sz="2000" dirty="0">
                <a:latin typeface="Arial" pitchFamily="34" charset="0"/>
                <a:cs typeface="Arial" pitchFamily="34" charset="0"/>
                <a:sym typeface="Symbol" pitchFamily="18" charset="2"/>
              </a:rPr>
              <a:t></a:t>
            </a:r>
            <a:r>
              <a:rPr lang="en-US" sz="2000" dirty="0">
                <a:latin typeface="Arial" pitchFamily="34" charset="0"/>
                <a:cs typeface="Arial" pitchFamily="34" charset="0"/>
              </a:rPr>
              <a:t>² = .</a:t>
            </a:r>
            <a:r>
              <a:rPr lang="en-US" sz="2000" dirty="0" smtClean="0">
                <a:latin typeface="Arial" pitchFamily="34" charset="0"/>
                <a:cs typeface="Arial" pitchFamily="34" charset="0"/>
              </a:rPr>
              <a:t>05</a:t>
            </a:r>
          </a:p>
          <a:p>
            <a:endParaRPr lang="en-US" sz="2000" dirty="0">
              <a:latin typeface="Arial" pitchFamily="34" charset="0"/>
              <a:cs typeface="Arial" pitchFamily="34" charset="0"/>
            </a:endParaRPr>
          </a:p>
          <a:p>
            <a:r>
              <a:rPr lang="en-US" sz="2400" dirty="0" smtClean="0">
                <a:latin typeface="Arial" pitchFamily="34" charset="0"/>
                <a:cs typeface="Arial" pitchFamily="34" charset="0"/>
              </a:rPr>
              <a:t>Latino jurors did not show bias.</a:t>
            </a:r>
            <a:endParaRPr 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2339332E-07E3-4657-B06D-6F05B08B1279}" type="slidenum">
              <a:rPr lang="en-US" smtClean="0"/>
              <a:t>23</a:t>
            </a:fld>
            <a:endParaRPr lang="en-US"/>
          </a:p>
        </p:txBody>
      </p:sp>
    </p:spTree>
    <p:extLst>
      <p:ext uri="{BB962C8B-B14F-4D97-AF65-F5344CB8AC3E}">
        <p14:creationId xmlns:p14="http://schemas.microsoft.com/office/powerpoint/2010/main" val="1815872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19633"/>
            <a:ext cx="8839200" cy="6463308"/>
          </a:xfrm>
          <a:prstGeom prst="rect">
            <a:avLst/>
          </a:prstGeom>
          <a:noFill/>
        </p:spPr>
        <p:txBody>
          <a:bodyPr wrap="square" rtlCol="0">
            <a:spAutoFit/>
          </a:bodyPr>
          <a:lstStyle/>
          <a:p>
            <a:r>
              <a:rPr lang="en-US" sz="2800" dirty="0" smtClean="0">
                <a:latin typeface="Arial" pitchFamily="34" charset="0"/>
                <a:cs typeface="Arial" pitchFamily="34" charset="0"/>
              </a:rPr>
              <a:t>Ethnic Immigration Status and SES: When Does Justice Begin?</a:t>
            </a:r>
          </a:p>
          <a:p>
            <a:endParaRPr lang="en-US" dirty="0">
              <a:latin typeface="Arial" panose="020B0604020202020204" pitchFamily="34" charset="0"/>
              <a:cs typeface="Arial" panose="020B0604020202020204" pitchFamily="34" charset="0"/>
            </a:endParaRPr>
          </a:p>
          <a:p>
            <a:r>
              <a:rPr lang="en-US" sz="2000" dirty="0" smtClean="0">
                <a:latin typeface="Arial" pitchFamily="34" charset="0"/>
                <a:cs typeface="Arial" pitchFamily="34" charset="0"/>
              </a:rPr>
              <a:t>Participants:</a:t>
            </a:r>
          </a:p>
          <a:p>
            <a:r>
              <a:rPr lang="en-US" sz="2000" dirty="0" smtClean="0">
                <a:latin typeface="Arial" pitchFamily="34" charset="0"/>
                <a:cs typeface="Arial" pitchFamily="34" charset="0"/>
              </a:rPr>
              <a:t>320 White Venire Persons from County Courthouse in CA. After jury service they volunteered for participation.</a:t>
            </a:r>
          </a:p>
          <a:p>
            <a:r>
              <a:rPr lang="en-US" sz="2000" dirty="0" smtClean="0">
                <a:latin typeface="Arial" pitchFamily="34" charset="0"/>
                <a:cs typeface="Arial" pitchFamily="34" charset="0"/>
              </a:rPr>
              <a:t>Procedure:</a:t>
            </a:r>
            <a:endParaRPr lang="en-US" sz="2000" dirty="0">
              <a:latin typeface="Arial" pitchFamily="34" charset="0"/>
              <a:cs typeface="Arial" pitchFamily="34" charset="0"/>
            </a:endParaRPr>
          </a:p>
          <a:p>
            <a:r>
              <a:rPr lang="en-US" sz="2000" dirty="0" smtClean="0">
                <a:latin typeface="Arial" pitchFamily="34" charset="0"/>
                <a:cs typeface="Arial" pitchFamily="34" charset="0"/>
              </a:rPr>
              <a:t>Read a transcript of a second degree murder trial that varied Defendant:</a:t>
            </a:r>
          </a:p>
          <a:p>
            <a:r>
              <a:rPr lang="en-US" sz="2000" dirty="0" smtClean="0">
                <a:solidFill>
                  <a:srgbClr val="FFC000"/>
                </a:solidFill>
                <a:latin typeface="Arial" pitchFamily="34" charset="0"/>
                <a:cs typeface="Arial" pitchFamily="34" charset="0"/>
              </a:rPr>
              <a:t>Race: Mexican National or White Canadian</a:t>
            </a:r>
          </a:p>
          <a:p>
            <a:r>
              <a:rPr lang="en-US" sz="2000" dirty="0" smtClean="0">
                <a:solidFill>
                  <a:srgbClr val="FFC000"/>
                </a:solidFill>
                <a:latin typeface="Arial" pitchFamily="34" charset="0"/>
                <a:cs typeface="Arial" pitchFamily="34" charset="0"/>
              </a:rPr>
              <a:t>Immigrant Status: Undocumented or Documented</a:t>
            </a:r>
          </a:p>
          <a:p>
            <a:r>
              <a:rPr lang="en-US" sz="2000" dirty="0" smtClean="0">
                <a:solidFill>
                  <a:srgbClr val="FFC000"/>
                </a:solidFill>
                <a:latin typeface="Arial" pitchFamily="34" charset="0"/>
                <a:cs typeface="Arial" pitchFamily="34" charset="0"/>
              </a:rPr>
              <a:t>SES: Low or High</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Completed Ratings Measures:</a:t>
            </a:r>
          </a:p>
          <a:p>
            <a:r>
              <a:rPr lang="en-US" sz="2000" dirty="0" smtClean="0">
                <a:solidFill>
                  <a:srgbClr val="FFC000"/>
                </a:solidFill>
                <a:latin typeface="Arial" pitchFamily="34" charset="0"/>
                <a:cs typeface="Arial" pitchFamily="34" charset="0"/>
              </a:rPr>
              <a:t>Verdict	(Guilty/Not Guilty)</a:t>
            </a:r>
          </a:p>
          <a:p>
            <a:r>
              <a:rPr lang="en-US" sz="2000" dirty="0" smtClean="0">
                <a:solidFill>
                  <a:srgbClr val="FFC000"/>
                </a:solidFill>
                <a:latin typeface="Arial" pitchFamily="34" charset="0"/>
                <a:cs typeface="Arial" pitchFamily="34" charset="0"/>
              </a:rPr>
              <a:t>Sentence (prison w/ parole or prison no parole)</a:t>
            </a:r>
          </a:p>
          <a:p>
            <a:r>
              <a:rPr lang="en-US" sz="2000" dirty="0" smtClean="0">
                <a:latin typeface="Arial" pitchFamily="34" charset="0"/>
                <a:cs typeface="Arial" pitchFamily="34" charset="0"/>
              </a:rPr>
              <a:t>Culpability (Responsibility, Blame, Intentionality, etc.) 1-7 rating scales</a:t>
            </a:r>
          </a:p>
          <a:p>
            <a:r>
              <a:rPr lang="en-US" sz="2000" dirty="0" smtClean="0">
                <a:latin typeface="Arial" pitchFamily="34" charset="0"/>
                <a:cs typeface="Arial" pitchFamily="34" charset="0"/>
              </a:rPr>
              <a:t>Trait ascriptions (Trustworthy, Like, Selfish, Intelligence, Warm, etc.)</a:t>
            </a:r>
          </a:p>
          <a:p>
            <a:endParaRPr lang="en-US" sz="2000" dirty="0" smtClean="0">
              <a:latin typeface="Arial" pitchFamily="34" charset="0"/>
              <a:cs typeface="Arial" pitchFamily="34" charset="0"/>
            </a:endParaRPr>
          </a:p>
          <a:p>
            <a:r>
              <a:rPr lang="en-US" sz="2000" dirty="0">
                <a:latin typeface="Arial" panose="020B0604020202020204" pitchFamily="34" charset="0"/>
                <a:cs typeface="Arial" panose="020B0604020202020204" pitchFamily="34" charset="0"/>
              </a:rPr>
              <a:t>Espinoza, R. K. E., Willis Esqueda, C., </a:t>
            </a:r>
            <a:r>
              <a:rPr lang="en-US" sz="2000" dirty="0" err="1">
                <a:latin typeface="Arial" panose="020B0604020202020204" pitchFamily="34" charset="0"/>
                <a:cs typeface="Arial" panose="020B0604020202020204" pitchFamily="34" charset="0"/>
              </a:rPr>
              <a:t>Toscano</a:t>
            </a:r>
            <a:r>
              <a:rPr lang="en-US" sz="2000" dirty="0">
                <a:latin typeface="Arial" panose="020B0604020202020204" pitchFamily="34" charset="0"/>
                <a:cs typeface="Arial" panose="020B0604020202020204" pitchFamily="34" charset="0"/>
              </a:rPr>
              <a:t>, S., &amp; Coons, J. (2015</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89B768A-6C74-4F7F-9E31-7143E9E09892}" type="slidenum">
              <a:rPr lang="en-US" smtClean="0"/>
              <a:t>24</a:t>
            </a:fld>
            <a:endParaRPr lang="en-US"/>
          </a:p>
        </p:txBody>
      </p:sp>
      <p:pic>
        <p:nvPicPr>
          <p:cNvPr id="11266" name="Picture 2" descr="http://mediamatters.org/static/uploader/image/2014/03/31/criminalali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3191990"/>
            <a:ext cx="2909455" cy="154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63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6462667" cy="461665"/>
          </a:xfrm>
          <a:prstGeom prst="rect">
            <a:avLst/>
          </a:prstGeom>
          <a:noFill/>
        </p:spPr>
        <p:txBody>
          <a:bodyPr wrap="none" rtlCol="0">
            <a:spAutoFit/>
          </a:bodyPr>
          <a:lstStyle/>
          <a:p>
            <a:r>
              <a:rPr lang="en-US" sz="2400" dirty="0" smtClean="0">
                <a:latin typeface="Arial" pitchFamily="34" charset="0"/>
                <a:cs typeface="Arial" pitchFamily="34" charset="0"/>
              </a:rPr>
              <a:t>Verdict by Race, Immigration Status, and SES</a:t>
            </a:r>
            <a:endParaRPr lang="en-US" sz="2400" dirty="0">
              <a:latin typeface="Arial" pitchFamily="34" charset="0"/>
              <a:cs typeface="Arial" pitchFamily="34" charset="0"/>
            </a:endParaRPr>
          </a:p>
        </p:txBody>
      </p:sp>
      <p:sp>
        <p:nvSpPr>
          <p:cNvPr id="4" name="TextBox 3"/>
          <p:cNvSpPr txBox="1"/>
          <p:nvPr/>
        </p:nvSpPr>
        <p:spPr>
          <a:xfrm>
            <a:off x="533400" y="6259677"/>
            <a:ext cx="450649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NG = Not Guilty Verdict  G = Guilty Verdict</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589B768A-6C74-4F7F-9E31-7143E9E09892}" type="slidenum">
              <a:rPr lang="en-US" smtClean="0"/>
              <a:t>25</a:t>
            </a:fld>
            <a:endParaRPr lang="en-US"/>
          </a:p>
        </p:txBody>
      </p:sp>
      <p:graphicFrame>
        <p:nvGraphicFramePr>
          <p:cNvPr id="6" name="Chart 5"/>
          <p:cNvGraphicFramePr/>
          <p:nvPr>
            <p:extLst>
              <p:ext uri="{D42A27DB-BD31-4B8C-83A1-F6EECF244321}">
                <p14:modId xmlns:p14="http://schemas.microsoft.com/office/powerpoint/2010/main" val="1104460195"/>
              </p:ext>
            </p:extLst>
          </p:nvPr>
        </p:nvGraphicFramePr>
        <p:xfrm>
          <a:off x="228600" y="955154"/>
          <a:ext cx="8458200" cy="46074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9226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7935186" cy="523220"/>
          </a:xfrm>
          <a:prstGeom prst="rect">
            <a:avLst/>
          </a:prstGeom>
          <a:noFill/>
        </p:spPr>
        <p:txBody>
          <a:bodyPr wrap="none" rtlCol="0">
            <a:spAutoFit/>
          </a:bodyPr>
          <a:lstStyle/>
          <a:p>
            <a:r>
              <a:rPr lang="en-US" sz="2800" dirty="0" smtClean="0">
                <a:latin typeface="Arial" pitchFamily="34" charset="0"/>
                <a:cs typeface="Arial" pitchFamily="34" charset="0"/>
              </a:rPr>
              <a:t>Sentence by Race, Immigration Status, and SES</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89B768A-6C74-4F7F-9E31-7143E9E09892}" type="slidenum">
              <a:rPr lang="en-US" smtClean="0"/>
              <a:t>26</a:t>
            </a:fld>
            <a:endParaRPr lang="en-US"/>
          </a:p>
        </p:txBody>
      </p:sp>
      <p:graphicFrame>
        <p:nvGraphicFramePr>
          <p:cNvPr id="5" name="Chart 4"/>
          <p:cNvGraphicFramePr/>
          <p:nvPr>
            <p:extLst>
              <p:ext uri="{D42A27DB-BD31-4B8C-83A1-F6EECF244321}">
                <p14:modId xmlns:p14="http://schemas.microsoft.com/office/powerpoint/2010/main" val="2818403951"/>
              </p:ext>
            </p:extLst>
          </p:nvPr>
        </p:nvGraphicFramePr>
        <p:xfrm>
          <a:off x="119493" y="904220"/>
          <a:ext cx="8610600" cy="54566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0446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9B768A-6C74-4F7F-9E31-7143E9E09892}" type="slidenum">
              <a:rPr lang="en-US" smtClean="0"/>
              <a:t>27</a:t>
            </a:fld>
            <a:endParaRPr lang="en-US"/>
          </a:p>
        </p:txBody>
      </p:sp>
      <p:sp>
        <p:nvSpPr>
          <p:cNvPr id="3" name="Rectangle 2"/>
          <p:cNvSpPr/>
          <p:nvPr/>
        </p:nvSpPr>
        <p:spPr>
          <a:xfrm>
            <a:off x="152400" y="304800"/>
            <a:ext cx="8763000" cy="5736955"/>
          </a:xfrm>
          <a:prstGeom prst="rect">
            <a:avLst/>
          </a:prstGeom>
        </p:spPr>
        <p:txBody>
          <a:bodyPr wrap="square">
            <a:spAutoFit/>
          </a:bodyPr>
          <a:lstStyle/>
          <a:p>
            <a:pPr>
              <a:lnSpc>
                <a:spcPct val="115000"/>
              </a:lnSpc>
              <a:spcAft>
                <a:spcPts val="1000"/>
              </a:spcAft>
            </a:pPr>
            <a:r>
              <a:rPr lang="en-US" sz="3200" dirty="0" smtClean="0">
                <a:latin typeface="Arial" panose="020B0604020202020204" pitchFamily="34" charset="0"/>
                <a:cs typeface="Arial" panose="020B0604020202020204" pitchFamily="34" charset="0"/>
              </a:rPr>
              <a:t>Why is there Bias? Modern Anti-Latino Attitudes</a:t>
            </a:r>
          </a:p>
          <a:p>
            <a:pPr>
              <a:lnSpc>
                <a:spcPct val="115000"/>
              </a:lnSpc>
              <a:spcAft>
                <a:spcPts val="1000"/>
              </a:spcAft>
            </a:pPr>
            <a:r>
              <a:rPr lang="en-US" sz="2000" dirty="0" smtClean="0">
                <a:latin typeface="Arial" panose="020B0604020202020204" pitchFamily="34" charset="0"/>
                <a:cs typeface="Arial" panose="020B0604020202020204" pitchFamily="34" charset="0"/>
              </a:rPr>
              <a:t>AP Poll - </a:t>
            </a:r>
            <a:r>
              <a:rPr lang="en-US" sz="2000" dirty="0" smtClean="0">
                <a:solidFill>
                  <a:srgbClr val="FFC000"/>
                </a:solidFill>
                <a:latin typeface="Arial" panose="020B0604020202020204" pitchFamily="34" charset="0"/>
                <a:cs typeface="Arial" panose="020B0604020202020204" pitchFamily="34" charset="0"/>
              </a:rPr>
              <a:t>Most </a:t>
            </a:r>
            <a:r>
              <a:rPr lang="en-US" sz="2000" dirty="0">
                <a:solidFill>
                  <a:srgbClr val="FFC000"/>
                </a:solidFill>
                <a:latin typeface="Arial" panose="020B0604020202020204" pitchFamily="34" charset="0"/>
                <a:cs typeface="Arial" panose="020B0604020202020204" pitchFamily="34" charset="0"/>
              </a:rPr>
              <a:t>Americans </a:t>
            </a:r>
            <a:r>
              <a:rPr lang="en-US" sz="2000" dirty="0" smtClean="0">
                <a:solidFill>
                  <a:srgbClr val="FFC000"/>
                </a:solidFill>
                <a:latin typeface="Arial" panose="020B0604020202020204" pitchFamily="34" charset="0"/>
                <a:cs typeface="Arial" panose="020B0604020202020204" pitchFamily="34" charset="0"/>
              </a:rPr>
              <a:t>express anti-Hispanic feelings. </a:t>
            </a:r>
            <a:r>
              <a:rPr lang="en-US" sz="2000" dirty="0">
                <a:latin typeface="Arial" panose="020B0604020202020204" pitchFamily="34" charset="0"/>
                <a:cs typeface="Arial" panose="020B0604020202020204" pitchFamily="34" charset="0"/>
              </a:rPr>
              <a:t>In an AP survey </a:t>
            </a:r>
            <a:r>
              <a:rPr lang="en-US" sz="2000" dirty="0" smtClean="0">
                <a:latin typeface="Arial" panose="020B0604020202020204" pitchFamily="34" charset="0"/>
                <a:cs typeface="Arial" panose="020B0604020202020204" pitchFamily="34" charset="0"/>
              </a:rPr>
              <a:t>from 2011, 52 </a:t>
            </a:r>
            <a:r>
              <a:rPr lang="en-US" sz="2000" dirty="0">
                <a:latin typeface="Arial" panose="020B0604020202020204" pitchFamily="34" charset="0"/>
                <a:cs typeface="Arial" panose="020B0604020202020204" pitchFamily="34" charset="0"/>
              </a:rPr>
              <a:t>percent of non-Hispanic whites expressed anti-Hispanic attitudes. That figure rose to 57 percent in </a:t>
            </a:r>
            <a:r>
              <a:rPr lang="en-US" sz="2000" dirty="0" smtClean="0">
                <a:latin typeface="Arial" panose="020B0604020202020204" pitchFamily="34" charset="0"/>
                <a:cs typeface="Arial" panose="020B0604020202020204" pitchFamily="34" charset="0"/>
              </a:rPr>
              <a:t>an </a:t>
            </a:r>
            <a:r>
              <a:rPr lang="en-US" sz="2000" dirty="0">
                <a:latin typeface="Arial" panose="020B0604020202020204" pitchFamily="34" charset="0"/>
                <a:cs typeface="Arial" panose="020B0604020202020204" pitchFamily="34" charset="0"/>
              </a:rPr>
              <a:t>implicit test. </a:t>
            </a:r>
            <a:r>
              <a:rPr lang="en-US" sz="2000" dirty="0" smtClean="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By The Associated Press</a:t>
            </a:r>
          </a:p>
          <a:p>
            <a:r>
              <a:rPr lang="en-US" sz="1400" dirty="0">
                <a:latin typeface="Arial" panose="020B0604020202020204" pitchFamily="34" charset="0"/>
                <a:cs typeface="Arial" panose="020B0604020202020204" pitchFamily="34" charset="0"/>
              </a:rPr>
              <a:t>October 27, 2012</a:t>
            </a:r>
          </a:p>
          <a:p>
            <a:r>
              <a:rPr lang="en-US" sz="1400" dirty="0">
                <a:latin typeface="Arial" panose="020B0604020202020204" pitchFamily="34" charset="0"/>
                <a:cs typeface="Arial" panose="020B0604020202020204" pitchFamily="34" charset="0"/>
                <a:hlinkClick r:id="rId2"/>
              </a:rPr>
              <a:t>http://usnews.nbcnews.com/_</a:t>
            </a:r>
            <a:r>
              <a:rPr lang="en-US" sz="1400" dirty="0" smtClean="0">
                <a:latin typeface="Arial" panose="020B0604020202020204" pitchFamily="34" charset="0"/>
                <a:cs typeface="Arial" panose="020B0604020202020204" pitchFamily="34" charset="0"/>
                <a:hlinkClick r:id="rId2"/>
              </a:rPr>
              <a:t>news/2012/10/27/14740413-ap-poll-majority-harbor-prejudice-against-blacks?lite</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a:lnSpc>
                <a:spcPct val="115000"/>
              </a:lnSpc>
              <a:spcAft>
                <a:spcPts val="1000"/>
              </a:spcAft>
            </a:pPr>
            <a:r>
              <a:rPr lang="en-US" sz="2000" dirty="0" smtClean="0">
                <a:latin typeface="Arial" panose="020B0604020202020204" pitchFamily="34" charset="0"/>
                <a:cs typeface="Arial" panose="020B0604020202020204" pitchFamily="34" charset="0"/>
              </a:rPr>
              <a:t>PEW Center Poll - </a:t>
            </a:r>
            <a:r>
              <a:rPr lang="en-US" sz="2000" dirty="0" smtClean="0">
                <a:solidFill>
                  <a:srgbClr val="FFC000"/>
                </a:solidFill>
                <a:latin typeface="Arial" panose="020B0604020202020204" pitchFamily="34" charset="0"/>
                <a:cs typeface="Arial" panose="020B0604020202020204" pitchFamily="34" charset="0"/>
              </a:rPr>
              <a:t>For </a:t>
            </a:r>
            <a:r>
              <a:rPr lang="en-US" sz="2000" dirty="0">
                <a:solidFill>
                  <a:srgbClr val="FFC000"/>
                </a:solidFill>
                <a:latin typeface="Arial" panose="020B0604020202020204" pitchFamily="34" charset="0"/>
                <a:cs typeface="Arial" panose="020B0604020202020204" pitchFamily="34" charset="0"/>
              </a:rPr>
              <a:t>many non-Latino Americans, the words “Latino” and “illegal immigrant” are one and the same. A </a:t>
            </a:r>
            <a:r>
              <a:rPr lang="en-US" sz="2000" dirty="0" smtClean="0">
                <a:solidFill>
                  <a:srgbClr val="FFC000"/>
                </a:solidFill>
                <a:latin typeface="Arial" panose="020B0604020202020204" pitchFamily="34" charset="0"/>
                <a:cs typeface="Arial" panose="020B0604020202020204" pitchFamily="34" charset="0"/>
              </a:rPr>
              <a:t>2012 poll found over </a:t>
            </a:r>
            <a:r>
              <a:rPr lang="en-US" sz="2000" dirty="0">
                <a:solidFill>
                  <a:srgbClr val="FFC000"/>
                </a:solidFill>
                <a:latin typeface="Arial" panose="020B0604020202020204" pitchFamily="34" charset="0"/>
                <a:cs typeface="Arial" panose="020B0604020202020204" pitchFamily="34" charset="0"/>
              </a:rPr>
              <a:t>30 percent of </a:t>
            </a:r>
            <a:r>
              <a:rPr lang="en-US" sz="2000" dirty="0" smtClean="0">
                <a:solidFill>
                  <a:srgbClr val="FFC000"/>
                </a:solidFill>
                <a:latin typeface="Arial" panose="020B0604020202020204" pitchFamily="34" charset="0"/>
                <a:cs typeface="Arial" panose="020B0604020202020204" pitchFamily="34" charset="0"/>
              </a:rPr>
              <a:t>non-Latinos </a:t>
            </a:r>
            <a:r>
              <a:rPr lang="en-US" sz="2000" dirty="0">
                <a:solidFill>
                  <a:srgbClr val="FFC000"/>
                </a:solidFill>
                <a:latin typeface="Arial" panose="020B0604020202020204" pitchFamily="34" charset="0"/>
                <a:cs typeface="Arial" panose="020B0604020202020204" pitchFamily="34" charset="0"/>
              </a:rPr>
              <a:t>believe a majority (over half) of </a:t>
            </a:r>
            <a:r>
              <a:rPr lang="en-US" sz="2000" dirty="0" smtClean="0">
                <a:solidFill>
                  <a:srgbClr val="FFC000"/>
                </a:solidFill>
                <a:latin typeface="Arial" panose="020B0604020202020204" pitchFamily="34" charset="0"/>
                <a:cs typeface="Arial" panose="020B0604020202020204" pitchFamily="34" charset="0"/>
              </a:rPr>
              <a:t>Latinos </a:t>
            </a:r>
            <a:r>
              <a:rPr lang="en-US" sz="2000" dirty="0">
                <a:solidFill>
                  <a:srgbClr val="FFC000"/>
                </a:solidFill>
                <a:latin typeface="Arial" panose="020B0604020202020204" pitchFamily="34" charset="0"/>
                <a:cs typeface="Arial" panose="020B0604020202020204" pitchFamily="34" charset="0"/>
              </a:rPr>
              <a:t>are undocumented. </a:t>
            </a:r>
            <a:r>
              <a:rPr lang="en-US" sz="2000" dirty="0" smtClean="0">
                <a:latin typeface="Arial" panose="020B0604020202020204" pitchFamily="34" charset="0"/>
                <a:cs typeface="Arial" panose="020B0604020202020204" pitchFamily="34" charset="0"/>
              </a:rPr>
              <a:t>The actual </a:t>
            </a:r>
            <a:r>
              <a:rPr lang="en-US" sz="2000" dirty="0">
                <a:latin typeface="Arial" panose="020B0604020202020204" pitchFamily="34" charset="0"/>
                <a:cs typeface="Arial" panose="020B0604020202020204" pitchFamily="34" charset="0"/>
              </a:rPr>
              <a:t>figure of undocumented Hispanics in the U.S. is around 18 percent, and only 37 percent of U.S. Hispanics are actually immigrants, according to the Pew Hispanic Center. </a:t>
            </a:r>
            <a:endParaRPr lang="en-US" sz="2000" dirty="0" smtClean="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by Sandra Lilley, @</a:t>
            </a:r>
            <a:r>
              <a:rPr lang="en-US" sz="1400" dirty="0" err="1" smtClean="0">
                <a:latin typeface="Arial" panose="020B0604020202020204" pitchFamily="34" charset="0"/>
                <a:cs typeface="Arial" panose="020B0604020202020204" pitchFamily="34" charset="0"/>
              </a:rPr>
              <a:t>sandralilley</a:t>
            </a:r>
            <a:r>
              <a:rPr lang="en-US" sz="1400" dirty="0" smtClean="0">
                <a:latin typeface="Arial" panose="020B0604020202020204" pitchFamily="34" charset="0"/>
                <a:cs typeface="Arial" panose="020B0604020202020204" pitchFamily="34" charset="0"/>
              </a:rPr>
              <a:t> 09/12/2012</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http://nbclatino.com/2012/09/12/poll-1-out-of-3-americans-think-most-hispanics-are-undocumented</a:t>
            </a:r>
            <a:r>
              <a:rPr lang="en-US" sz="14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284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9B768A-6C74-4F7F-9E31-7143E9E09892}" type="slidenum">
              <a:rPr lang="en-US" smtClean="0"/>
              <a:t>28</a:t>
            </a:fld>
            <a:endParaRPr lang="en-US"/>
          </a:p>
        </p:txBody>
      </p:sp>
      <p:sp>
        <p:nvSpPr>
          <p:cNvPr id="3" name="TextBox 2"/>
          <p:cNvSpPr txBox="1"/>
          <p:nvPr/>
        </p:nvSpPr>
        <p:spPr>
          <a:xfrm>
            <a:off x="228600" y="304800"/>
            <a:ext cx="8686800" cy="5632311"/>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Willis-Esqueda &amp; Davila Martinez (unpublished data).</a:t>
            </a:r>
          </a:p>
          <a:p>
            <a:r>
              <a:rPr lang="en-US" sz="2800" dirty="0" smtClean="0">
                <a:latin typeface="Arial" panose="020B0604020202020204" pitchFamily="34" charset="0"/>
                <a:cs typeface="Arial" panose="020B0604020202020204" pitchFamily="34" charset="0"/>
              </a:rPr>
              <a:t>Ethnic Identity and Social Distance </a:t>
            </a:r>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Whites preferred:</a:t>
            </a:r>
          </a:p>
          <a:p>
            <a:endParaRPr lang="en-US" sz="28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General Social Distance*</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EA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1.26)		MA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2.45) </a:t>
            </a:r>
            <a:r>
              <a:rPr lang="en-US" sz="2000" i="1" dirty="0" smtClean="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 &lt; .001</a:t>
            </a:r>
          </a:p>
          <a:p>
            <a:r>
              <a:rPr lang="en-US" sz="2000" dirty="0" smtClean="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Interpersonal Social Distance</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EA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1.45)		MA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3.40) </a:t>
            </a:r>
            <a:r>
              <a:rPr lang="en-US" sz="2000" i="1" dirty="0" smtClean="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 &lt; .001</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Living Social Distance</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EA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1.09)		MA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2.40) </a:t>
            </a:r>
            <a:r>
              <a:rPr lang="en-US" sz="2000" i="1" dirty="0" smtClean="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 &lt; .001</a:t>
            </a:r>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Note: 36 Items with 6 point rating scales after </a:t>
            </a:r>
            <a:r>
              <a:rPr lang="en-US" sz="2000" dirty="0" err="1" smtClean="0">
                <a:latin typeface="Arial" panose="020B0604020202020204" pitchFamily="34" charset="0"/>
                <a:cs typeface="Arial" panose="020B0604020202020204" pitchFamily="34" charset="0"/>
              </a:rPr>
              <a:t>Bogardus</a:t>
            </a:r>
            <a:r>
              <a:rPr lang="en-US" sz="2000" dirty="0" smtClean="0">
                <a:latin typeface="Arial" panose="020B0604020202020204" pitchFamily="34" charset="0"/>
                <a:cs typeface="Arial" panose="020B0604020202020204" pitchFamily="34" charset="0"/>
              </a:rPr>
              <a:t> (1928). Larger means indicate larger social distance.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565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9B768A-6C74-4F7F-9E31-7143E9E09892}" type="slidenum">
              <a:rPr lang="en-US" smtClean="0"/>
              <a:t>29</a:t>
            </a:fld>
            <a:endParaRPr lang="en-US"/>
          </a:p>
        </p:txBody>
      </p:sp>
      <p:sp>
        <p:nvSpPr>
          <p:cNvPr id="5" name="Rectangle 4"/>
          <p:cNvSpPr>
            <a:spLocks noChangeArrowheads="1"/>
          </p:cNvSpPr>
          <p:nvPr/>
        </p:nvSpPr>
        <p:spPr bwMode="auto">
          <a:xfrm>
            <a:off x="1523999" y="1676400"/>
            <a:ext cx="883920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nvPr>
        </p:nvGraphicFramePr>
        <p:xfrm>
          <a:off x="533400" y="715419"/>
          <a:ext cx="7940040" cy="4800600"/>
        </p:xfrm>
        <a:graphic>
          <a:graphicData uri="http://schemas.openxmlformats.org/presentationml/2006/ole">
            <mc:AlternateContent xmlns:mc="http://schemas.openxmlformats.org/markup-compatibility/2006">
              <mc:Choice xmlns:v="urn:schemas-microsoft-com:vml" Requires="v">
                <p:oleObj spid="_x0000_s10420" name="Slide" r:id="rId4" imgW="4570465" imgH="3427468" progId="PowerPoint.Slide.12">
                  <p:embed/>
                </p:oleObj>
              </mc:Choice>
              <mc:Fallback>
                <p:oleObj name="Slide" r:id="rId4" imgW="4570465" imgH="3427468"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715419"/>
                        <a:ext cx="7940040" cy="4800600"/>
                      </a:xfrm>
                      <a:prstGeom prst="rect">
                        <a:avLst/>
                      </a:prstGeom>
                      <a:noFill/>
                    </p:spPr>
                  </p:pic>
                </p:oleObj>
              </mc:Fallback>
            </mc:AlternateContent>
          </a:graphicData>
        </a:graphic>
      </p:graphicFrame>
      <p:sp>
        <p:nvSpPr>
          <p:cNvPr id="3" name="TextBox 2"/>
          <p:cNvSpPr txBox="1"/>
          <p:nvPr/>
        </p:nvSpPr>
        <p:spPr>
          <a:xfrm>
            <a:off x="464820" y="5654674"/>
            <a:ext cx="8077200" cy="923330"/>
          </a:xfrm>
          <a:prstGeom prst="rect">
            <a:avLst/>
          </a:prstGeom>
          <a:noFill/>
        </p:spPr>
        <p:txBody>
          <a:bodyPr wrap="square" rtlCol="0">
            <a:spAutoFit/>
          </a:bodyPr>
          <a:lstStyle/>
          <a:p>
            <a:r>
              <a:rPr lang="en-US" dirty="0" smtClean="0"/>
              <a:t>Racial Superiority predicted General SD, Interpersonal SD, and Living Proximity SD. Cross Race Competence/Comfort only predicted Interpersonal SD.</a:t>
            </a:r>
            <a:endParaRPr lang="en-US" dirty="0"/>
          </a:p>
        </p:txBody>
      </p:sp>
      <p:sp>
        <p:nvSpPr>
          <p:cNvPr id="4" name="TextBox 3"/>
          <p:cNvSpPr txBox="1"/>
          <p:nvPr/>
        </p:nvSpPr>
        <p:spPr>
          <a:xfrm>
            <a:off x="533400" y="381000"/>
            <a:ext cx="3124573" cy="369332"/>
          </a:xfrm>
          <a:prstGeom prst="rect">
            <a:avLst/>
          </a:prstGeom>
          <a:noFill/>
        </p:spPr>
        <p:txBody>
          <a:bodyPr wrap="none" rtlCol="0">
            <a:spAutoFit/>
          </a:bodyPr>
          <a:lstStyle/>
          <a:p>
            <a:r>
              <a:rPr lang="en-US" dirty="0" smtClean="0"/>
              <a:t>Helms White Identity Scale</a:t>
            </a:r>
            <a:endParaRPr lang="en-US" dirty="0"/>
          </a:p>
        </p:txBody>
      </p:sp>
    </p:spTree>
    <p:extLst>
      <p:ext uri="{BB962C8B-B14F-4D97-AF65-F5344CB8AC3E}">
        <p14:creationId xmlns:p14="http://schemas.microsoft.com/office/powerpoint/2010/main" val="3984812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AB057D-2990-4DFB-9A75-AA7524EEC0EC}" type="slidenum">
              <a:rPr lang="en-US" altLang="en-US" sz="1400"/>
              <a:pPr>
                <a:spcBef>
                  <a:spcPct val="0"/>
                </a:spcBef>
                <a:buFontTx/>
                <a:buNone/>
              </a:pPr>
              <a:t>3</a:t>
            </a:fld>
            <a:endParaRPr lang="en-US" altLang="en-US" sz="1400"/>
          </a:p>
        </p:txBody>
      </p:sp>
      <p:sp>
        <p:nvSpPr>
          <p:cNvPr id="12291" name="Rectangle 4"/>
          <p:cNvSpPr>
            <a:spLocks noChangeArrowheads="1"/>
          </p:cNvSpPr>
          <p:nvPr/>
        </p:nvSpPr>
        <p:spPr bwMode="auto">
          <a:xfrm>
            <a:off x="228600" y="2057400"/>
            <a:ext cx="28956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C000"/>
                </a:solidFill>
              </a:rPr>
              <a:t>Racial Stereotypes</a:t>
            </a:r>
          </a:p>
          <a:p>
            <a:pPr eaLnBrk="1" hangingPunct="1">
              <a:spcBef>
                <a:spcPct val="0"/>
              </a:spcBef>
              <a:buFontTx/>
              <a:buNone/>
            </a:pPr>
            <a:r>
              <a:rPr lang="en-US" altLang="en-US" sz="1800" b="1" dirty="0">
                <a:solidFill>
                  <a:srgbClr val="FFC000"/>
                </a:solidFill>
              </a:rPr>
              <a:t>	(Explicit/Implicit)</a:t>
            </a:r>
          </a:p>
          <a:p>
            <a:pPr eaLnBrk="1" hangingPunct="1">
              <a:spcBef>
                <a:spcPct val="0"/>
              </a:spcBef>
              <a:buFontTx/>
              <a:buNone/>
            </a:pPr>
            <a:r>
              <a:rPr lang="en-US" altLang="en-US" sz="1800" b="1" dirty="0">
                <a:solidFill>
                  <a:srgbClr val="FFC000"/>
                </a:solidFill>
              </a:rPr>
              <a:t>Motivations</a:t>
            </a:r>
          </a:p>
        </p:txBody>
      </p:sp>
      <p:sp>
        <p:nvSpPr>
          <p:cNvPr id="12292" name="Oval 5"/>
          <p:cNvSpPr>
            <a:spLocks noChangeArrowheads="1"/>
          </p:cNvSpPr>
          <p:nvPr/>
        </p:nvSpPr>
        <p:spPr bwMode="auto">
          <a:xfrm>
            <a:off x="2438400" y="152400"/>
            <a:ext cx="44958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C000"/>
                </a:solidFill>
              </a:rPr>
              <a:t>Societal Behaviors and Norms</a:t>
            </a:r>
          </a:p>
          <a:p>
            <a:pPr eaLnBrk="1" hangingPunct="1">
              <a:spcBef>
                <a:spcPct val="0"/>
              </a:spcBef>
              <a:buFontTx/>
              <a:buNone/>
            </a:pPr>
            <a:r>
              <a:rPr lang="en-US" altLang="en-US" sz="1800" b="1" dirty="0">
                <a:solidFill>
                  <a:srgbClr val="FFC000"/>
                </a:solidFill>
              </a:rPr>
              <a:t>Blatant/Subtle Racism</a:t>
            </a:r>
          </a:p>
          <a:p>
            <a:pPr eaLnBrk="1" hangingPunct="1">
              <a:spcBef>
                <a:spcPct val="0"/>
              </a:spcBef>
              <a:buFontTx/>
              <a:buNone/>
            </a:pPr>
            <a:r>
              <a:rPr lang="en-US" altLang="en-US" sz="1800" b="1" dirty="0">
                <a:solidFill>
                  <a:srgbClr val="FFC000"/>
                </a:solidFill>
              </a:rPr>
              <a:t>Racism	Individual</a:t>
            </a:r>
          </a:p>
          <a:p>
            <a:pPr eaLnBrk="1" hangingPunct="1">
              <a:spcBef>
                <a:spcPct val="0"/>
              </a:spcBef>
              <a:buFontTx/>
              <a:buNone/>
            </a:pPr>
            <a:r>
              <a:rPr lang="en-US" altLang="en-US" sz="1800" b="1" dirty="0">
                <a:solidFill>
                  <a:srgbClr val="FFC000"/>
                </a:solidFill>
              </a:rPr>
              <a:t>	Institutional</a:t>
            </a:r>
          </a:p>
          <a:p>
            <a:pPr eaLnBrk="1" hangingPunct="1">
              <a:spcBef>
                <a:spcPct val="0"/>
              </a:spcBef>
              <a:buFontTx/>
              <a:buNone/>
            </a:pPr>
            <a:r>
              <a:rPr lang="en-US" altLang="en-US" sz="1800" b="1" dirty="0">
                <a:solidFill>
                  <a:srgbClr val="FFC000"/>
                </a:solidFill>
              </a:rPr>
              <a:t>	Cultural</a:t>
            </a:r>
          </a:p>
        </p:txBody>
      </p:sp>
      <p:sp>
        <p:nvSpPr>
          <p:cNvPr id="12293" name="Oval 6"/>
          <p:cNvSpPr>
            <a:spLocks noChangeArrowheads="1"/>
          </p:cNvSpPr>
          <p:nvPr/>
        </p:nvSpPr>
        <p:spPr bwMode="auto">
          <a:xfrm>
            <a:off x="1447800" y="3657600"/>
            <a:ext cx="6019800" cy="297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chemeClr val="tx2"/>
                </a:solidFill>
              </a:rPr>
              <a:t> </a:t>
            </a:r>
          </a:p>
          <a:p>
            <a:pPr eaLnBrk="1" hangingPunct="1">
              <a:spcBef>
                <a:spcPct val="0"/>
              </a:spcBef>
              <a:buFontTx/>
              <a:buNone/>
            </a:pPr>
            <a:r>
              <a:rPr lang="en-US" altLang="en-US" sz="1800" b="1" dirty="0">
                <a:solidFill>
                  <a:srgbClr val="FFC000"/>
                </a:solidFill>
              </a:rPr>
              <a:t>Legal Processes</a:t>
            </a:r>
          </a:p>
          <a:p>
            <a:pPr eaLnBrk="1" hangingPunct="1">
              <a:spcBef>
                <a:spcPct val="0"/>
              </a:spcBef>
              <a:buFontTx/>
              <a:buNone/>
            </a:pPr>
            <a:r>
              <a:rPr lang="en-US" altLang="en-US" sz="1800" b="1" dirty="0">
                <a:solidFill>
                  <a:srgbClr val="FFC000"/>
                </a:solidFill>
              </a:rPr>
              <a:t>Criminal and Civil, Immigration Law, </a:t>
            </a:r>
          </a:p>
          <a:p>
            <a:pPr eaLnBrk="1" hangingPunct="1">
              <a:spcBef>
                <a:spcPct val="0"/>
              </a:spcBef>
              <a:buFontTx/>
              <a:buNone/>
            </a:pPr>
            <a:r>
              <a:rPr lang="en-US" altLang="en-US" sz="1800" b="1" dirty="0">
                <a:solidFill>
                  <a:srgbClr val="FFC000"/>
                </a:solidFill>
              </a:rPr>
              <a:t>Discrimination Law, etc.</a:t>
            </a:r>
          </a:p>
          <a:p>
            <a:pPr eaLnBrk="1" hangingPunct="1">
              <a:spcBef>
                <a:spcPct val="0"/>
              </a:spcBef>
              <a:buFontTx/>
              <a:buNone/>
            </a:pPr>
            <a:r>
              <a:rPr lang="en-US" altLang="en-US" sz="1800" b="1" dirty="0">
                <a:solidFill>
                  <a:srgbClr val="FFC000"/>
                </a:solidFill>
              </a:rPr>
              <a:t>   </a:t>
            </a:r>
            <a:r>
              <a:rPr lang="en-US" altLang="en-US" sz="1400" b="1" dirty="0">
                <a:solidFill>
                  <a:srgbClr val="FFC000"/>
                </a:solidFill>
              </a:rPr>
              <a:t>Arrest</a:t>
            </a:r>
          </a:p>
          <a:p>
            <a:pPr eaLnBrk="1" hangingPunct="1">
              <a:spcBef>
                <a:spcPct val="0"/>
              </a:spcBef>
              <a:buFontTx/>
              <a:buNone/>
            </a:pPr>
            <a:r>
              <a:rPr lang="en-US" altLang="en-US" sz="1400" b="1" dirty="0">
                <a:solidFill>
                  <a:srgbClr val="FFC000"/>
                </a:solidFill>
              </a:rPr>
              <a:t>   Prosecution</a:t>
            </a:r>
          </a:p>
          <a:p>
            <a:pPr eaLnBrk="1" hangingPunct="1">
              <a:spcBef>
                <a:spcPct val="0"/>
              </a:spcBef>
              <a:buFontTx/>
              <a:buNone/>
            </a:pPr>
            <a:r>
              <a:rPr lang="en-US" altLang="en-US" sz="1400" b="1" dirty="0">
                <a:solidFill>
                  <a:srgbClr val="FFC000"/>
                </a:solidFill>
              </a:rPr>
              <a:t>   Trial/Disposition</a:t>
            </a:r>
          </a:p>
          <a:p>
            <a:pPr eaLnBrk="1" hangingPunct="1">
              <a:spcBef>
                <a:spcPct val="0"/>
              </a:spcBef>
              <a:buFontTx/>
              <a:buNone/>
            </a:pPr>
            <a:r>
              <a:rPr lang="en-US" altLang="en-US" sz="1400" b="1" dirty="0">
                <a:solidFill>
                  <a:srgbClr val="FFC000"/>
                </a:solidFill>
              </a:rPr>
              <a:t>   Sentencing</a:t>
            </a:r>
          </a:p>
          <a:p>
            <a:pPr eaLnBrk="1" hangingPunct="1">
              <a:spcBef>
                <a:spcPct val="0"/>
              </a:spcBef>
              <a:buFontTx/>
              <a:buNone/>
            </a:pPr>
            <a:r>
              <a:rPr lang="en-US" altLang="en-US" sz="1400" b="1" dirty="0">
                <a:solidFill>
                  <a:srgbClr val="FFC000"/>
                </a:solidFill>
              </a:rPr>
              <a:t>   Parole</a:t>
            </a:r>
          </a:p>
          <a:p>
            <a:pPr eaLnBrk="1" hangingPunct="1">
              <a:spcBef>
                <a:spcPct val="0"/>
              </a:spcBef>
              <a:buFontTx/>
              <a:buNone/>
            </a:pPr>
            <a:r>
              <a:rPr lang="en-US" altLang="en-US" sz="1800" b="1" dirty="0">
                <a:solidFill>
                  <a:schemeClr val="tx2"/>
                </a:solidFill>
              </a:rPr>
              <a:t> </a:t>
            </a:r>
          </a:p>
        </p:txBody>
      </p:sp>
      <p:sp>
        <p:nvSpPr>
          <p:cNvPr id="12294" name="Rectangle 7"/>
          <p:cNvSpPr>
            <a:spLocks noChangeArrowheads="1"/>
          </p:cNvSpPr>
          <p:nvPr/>
        </p:nvSpPr>
        <p:spPr bwMode="auto">
          <a:xfrm>
            <a:off x="5867400" y="2213828"/>
            <a:ext cx="31242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solidFill>
                  <a:srgbClr val="FFC000"/>
                </a:solidFill>
              </a:rPr>
              <a:t>Racial Disparities</a:t>
            </a:r>
          </a:p>
        </p:txBody>
      </p:sp>
      <p:sp>
        <p:nvSpPr>
          <p:cNvPr id="12295" name="AutoShape 21"/>
          <p:cNvSpPr>
            <a:spLocks noChangeArrowheads="1"/>
          </p:cNvSpPr>
          <p:nvPr/>
        </p:nvSpPr>
        <p:spPr bwMode="auto">
          <a:xfrm rot="2662752">
            <a:off x="381000" y="4114800"/>
            <a:ext cx="1214438" cy="381000"/>
          </a:xfrm>
          <a:prstGeom prst="leftRightArrow">
            <a:avLst>
              <a:gd name="adj1" fmla="val 50000"/>
              <a:gd name="adj2" fmla="val 6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96" name="AutoShape 22"/>
          <p:cNvSpPr>
            <a:spLocks noChangeArrowheads="1"/>
          </p:cNvSpPr>
          <p:nvPr/>
        </p:nvSpPr>
        <p:spPr bwMode="auto">
          <a:xfrm rot="-5400000">
            <a:off x="4079081" y="2778919"/>
            <a:ext cx="1214438" cy="381000"/>
          </a:xfrm>
          <a:prstGeom prst="leftRightArrow">
            <a:avLst>
              <a:gd name="adj1" fmla="val 50000"/>
              <a:gd name="adj2" fmla="val 6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97" name="AutoShape 23"/>
          <p:cNvSpPr>
            <a:spLocks noChangeArrowheads="1"/>
          </p:cNvSpPr>
          <p:nvPr/>
        </p:nvSpPr>
        <p:spPr bwMode="auto">
          <a:xfrm rot="-8734259">
            <a:off x="7010400" y="1371600"/>
            <a:ext cx="1214438" cy="381000"/>
          </a:xfrm>
          <a:prstGeom prst="leftRightArrow">
            <a:avLst>
              <a:gd name="adj1" fmla="val 50000"/>
              <a:gd name="adj2" fmla="val 6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98" name="AutoShape 24"/>
          <p:cNvSpPr>
            <a:spLocks noChangeArrowheads="1"/>
          </p:cNvSpPr>
          <p:nvPr/>
        </p:nvSpPr>
        <p:spPr bwMode="auto">
          <a:xfrm rot="-3796406">
            <a:off x="7279481" y="4226719"/>
            <a:ext cx="1214438" cy="381000"/>
          </a:xfrm>
          <a:prstGeom prst="leftRightArrow">
            <a:avLst>
              <a:gd name="adj1" fmla="val 50000"/>
              <a:gd name="adj2" fmla="val 6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99" name="AutoShape 25"/>
          <p:cNvSpPr>
            <a:spLocks noChangeArrowheads="1"/>
          </p:cNvSpPr>
          <p:nvPr/>
        </p:nvSpPr>
        <p:spPr bwMode="auto">
          <a:xfrm rot="-1947770">
            <a:off x="1030288" y="1255713"/>
            <a:ext cx="1214437" cy="381000"/>
          </a:xfrm>
          <a:prstGeom prst="leftRightArrow">
            <a:avLst>
              <a:gd name="adj1" fmla="val 50000"/>
              <a:gd name="adj2" fmla="val 6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300" name="AutoShape 22"/>
          <p:cNvSpPr>
            <a:spLocks noChangeArrowheads="1"/>
          </p:cNvSpPr>
          <p:nvPr/>
        </p:nvSpPr>
        <p:spPr bwMode="auto">
          <a:xfrm rot="10800000">
            <a:off x="3771900" y="2743200"/>
            <a:ext cx="1828800" cy="568325"/>
          </a:xfrm>
          <a:prstGeom prst="leftRightArrow">
            <a:avLst>
              <a:gd name="adj1" fmla="val 50000"/>
              <a:gd name="adj2" fmla="val 638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593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000"/>
                                        <p:tgtEl>
                                          <p:spTgt spid="12294"/>
                                        </p:tgtEl>
                                      </p:cBhvr>
                                    </p:animEffect>
                                    <p:anim calcmode="lin" valueType="num">
                                      <p:cBhvr>
                                        <p:cTn id="8" dur="2000" fill="hold"/>
                                        <p:tgtEl>
                                          <p:spTgt spid="12294"/>
                                        </p:tgtEl>
                                        <p:attrNameLst>
                                          <p:attrName>ppt_w</p:attrName>
                                        </p:attrNameLst>
                                      </p:cBhvr>
                                      <p:tavLst>
                                        <p:tav tm="0" fmla="#ppt_w*sin(2.5*pi*$)">
                                          <p:val>
                                            <p:fltVal val="0"/>
                                          </p:val>
                                        </p:tav>
                                        <p:tav tm="100000">
                                          <p:val>
                                            <p:fltVal val="1"/>
                                          </p:val>
                                        </p:tav>
                                      </p:tavLst>
                                    </p:anim>
                                    <p:anim calcmode="lin" valueType="num">
                                      <p:cBhvr>
                                        <p:cTn id="9" dur="2000" fill="hold"/>
                                        <p:tgtEl>
                                          <p:spTgt spid="122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ewresearch.org/files/2014/08/FT_14.08.27_PoliceRa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458" y="228600"/>
            <a:ext cx="6644142" cy="6019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6360822"/>
            <a:ext cx="2723887" cy="369332"/>
          </a:xfrm>
          <a:prstGeom prst="rect">
            <a:avLst/>
          </a:prstGeom>
          <a:noFill/>
        </p:spPr>
        <p:txBody>
          <a:bodyPr wrap="none" rtlCol="0">
            <a:spAutoFit/>
          </a:bodyPr>
          <a:lstStyle/>
          <a:p>
            <a:r>
              <a:rPr lang="en-US" dirty="0" err="1" smtClean="0">
                <a:latin typeface="Arial" panose="020B0604020202020204" pitchFamily="34" charset="0"/>
                <a:cs typeface="Arial" panose="020B0604020202020204" pitchFamily="34" charset="0"/>
              </a:rPr>
              <a:t>Krogstad</a:t>
            </a:r>
            <a:r>
              <a:rPr lang="en-US" dirty="0" smtClean="0">
                <a:latin typeface="Arial" panose="020B0604020202020204" pitchFamily="34" charset="0"/>
                <a:cs typeface="Arial" panose="020B0604020202020204" pitchFamily="34" charset="0"/>
              </a:rPr>
              <a:t>, 2014, Aug. 28.</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339332E-07E3-4657-B06D-6F05B08B1279}" type="slidenum">
              <a:rPr lang="en-US" smtClean="0"/>
              <a:t>30</a:t>
            </a:fld>
            <a:endParaRPr lang="en-US"/>
          </a:p>
        </p:txBody>
      </p:sp>
    </p:spTree>
    <p:extLst>
      <p:ext uri="{BB962C8B-B14F-4D97-AF65-F5344CB8AC3E}">
        <p14:creationId xmlns:p14="http://schemas.microsoft.com/office/powerpoint/2010/main" val="2092024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696200" cy="608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2339332E-07E3-4657-B06D-6F05B08B1279}" type="slidenum">
              <a:rPr lang="en-US" smtClean="0"/>
              <a:t>31</a:t>
            </a:fld>
            <a:endParaRPr lang="en-US"/>
          </a:p>
        </p:txBody>
      </p:sp>
    </p:spTree>
    <p:extLst>
      <p:ext uri="{BB962C8B-B14F-4D97-AF65-F5344CB8AC3E}">
        <p14:creationId xmlns:p14="http://schemas.microsoft.com/office/powerpoint/2010/main" val="3169056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49409"/>
            <a:ext cx="8745338" cy="6093976"/>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Current Research – Minor Infractions</a:t>
            </a:r>
          </a:p>
          <a:p>
            <a:endParaRPr lang="en-US" dirty="0"/>
          </a:p>
          <a:p>
            <a:r>
              <a:rPr lang="en-US" sz="2000" dirty="0" smtClean="0">
                <a:latin typeface="Arial" panose="020B0604020202020204" pitchFamily="34" charset="0"/>
                <a:cs typeface="Arial" panose="020B0604020202020204" pitchFamily="34" charset="0"/>
              </a:rPr>
              <a:t>We have a preliminary study on bias against Latinos who commit Minor Infractions.</a:t>
            </a:r>
          </a:p>
          <a:p>
            <a:r>
              <a:rPr lang="en-US" sz="2000" dirty="0" smtClean="0">
                <a:latin typeface="Arial" panose="020B0604020202020204" pitchFamily="34" charset="0"/>
                <a:cs typeface="Arial" panose="020B0604020202020204" pitchFamily="34" charset="0"/>
              </a:rPr>
              <a:t>	bicycling on the sidewalk</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jaywalking</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control – walking fast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Measured:</a:t>
            </a:r>
          </a:p>
          <a:p>
            <a:r>
              <a:rPr lang="en-US" sz="2000" dirty="0" smtClean="0">
                <a:latin typeface="Arial" panose="020B0604020202020204" pitchFamily="34" charset="0"/>
                <a:cs typeface="Arial" panose="020B0604020202020204" pitchFamily="34" charset="0"/>
              </a:rPr>
              <a:t>	Culpability</a:t>
            </a:r>
          </a:p>
          <a:p>
            <a:r>
              <a:rPr lang="en-US" sz="2000" dirty="0" smtClean="0">
                <a:latin typeface="Arial" panose="020B0604020202020204" pitchFamily="34" charset="0"/>
                <a:cs typeface="Arial" panose="020B0604020202020204" pitchFamily="34" charset="0"/>
              </a:rPr>
              <a:t>	Justification for the Stop</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Minority and White Participants</a:t>
            </a:r>
          </a:p>
          <a:p>
            <a:endParaRPr lang="en-US" sz="2000" dirty="0">
              <a:latin typeface="Arial" panose="020B0604020202020204" pitchFamily="34" charset="0"/>
              <a:cs typeface="Arial" panose="020B0604020202020204" pitchFamily="34" charset="0"/>
            </a:endParaRPr>
          </a:p>
          <a:p>
            <a:r>
              <a:rPr lang="en-US" sz="2000" dirty="0" smtClean="0">
                <a:solidFill>
                  <a:srgbClr val="FFC000"/>
                </a:solidFill>
                <a:latin typeface="Arial" panose="020B0604020202020204" pitchFamily="34" charset="0"/>
                <a:cs typeface="Arial" panose="020B0604020202020204" pitchFamily="34" charset="0"/>
              </a:rPr>
              <a:t>Preliminary results:</a:t>
            </a:r>
          </a:p>
          <a:p>
            <a:r>
              <a:rPr lang="en-US" sz="2000" dirty="0" smtClean="0">
                <a:latin typeface="Arial" panose="020B0604020202020204" pitchFamily="34" charset="0"/>
                <a:cs typeface="Arial" panose="020B0604020202020204" pitchFamily="34" charset="0"/>
              </a:rPr>
              <a:t>Participants all report they have committed these acts</a:t>
            </a:r>
          </a:p>
          <a:p>
            <a:r>
              <a:rPr lang="en-US" sz="2000" dirty="0" smtClean="0">
                <a:latin typeface="Arial" panose="020B0604020202020204" pitchFamily="34" charset="0"/>
                <a:cs typeface="Arial" panose="020B0604020202020204" pitchFamily="34" charset="0"/>
              </a:rPr>
              <a:t>Latinos are thought more culpable </a:t>
            </a:r>
          </a:p>
          <a:p>
            <a:r>
              <a:rPr lang="en-US" sz="2000" dirty="0" smtClean="0">
                <a:latin typeface="Arial" panose="020B0604020202020204" pitchFamily="34" charset="0"/>
                <a:cs typeface="Arial" panose="020B0604020202020204" pitchFamily="34" charset="0"/>
              </a:rPr>
              <a:t>It is thought more appropriate to make a stop with Latinos</a:t>
            </a:r>
            <a:r>
              <a:rPr lang="en-US" sz="2000" dirty="0">
                <a:latin typeface="Arial" panose="020B0604020202020204" pitchFamily="34" charset="0"/>
                <a:cs typeface="Arial" panose="020B0604020202020204" pitchFamily="34" charset="0"/>
              </a:rPr>
              <a:t>	</a:t>
            </a:r>
          </a:p>
          <a:p>
            <a:endParaRPr lang="en-US" sz="200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941333"/>
            <a:ext cx="3182738" cy="2208331"/>
          </a:xfrm>
          <a:prstGeom prst="rect">
            <a:avLst/>
          </a:prstGeom>
        </p:spPr>
      </p:pic>
      <p:sp>
        <p:nvSpPr>
          <p:cNvPr id="4" name="Slide Number Placeholder 3"/>
          <p:cNvSpPr>
            <a:spLocks noGrp="1"/>
          </p:cNvSpPr>
          <p:nvPr>
            <p:ph type="sldNum" sz="quarter" idx="12"/>
          </p:nvPr>
        </p:nvSpPr>
        <p:spPr/>
        <p:txBody>
          <a:bodyPr/>
          <a:lstStyle/>
          <a:p>
            <a:fld id="{2339332E-07E3-4657-B06D-6F05B08B1279}" type="slidenum">
              <a:rPr lang="en-US" smtClean="0"/>
              <a:t>32</a:t>
            </a:fld>
            <a:endParaRPr lang="en-US"/>
          </a:p>
        </p:txBody>
      </p:sp>
    </p:spTree>
    <p:extLst>
      <p:ext uri="{BB962C8B-B14F-4D97-AF65-F5344CB8AC3E}">
        <p14:creationId xmlns:p14="http://schemas.microsoft.com/office/powerpoint/2010/main" val="3866021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371326"/>
            <a:ext cx="8458200" cy="5078313"/>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Current Research – Stressors and Coping</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We are examining stressors (encounters with Law Enforcement) for influence on psychological dysfunction and coping.</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Rural and Urban Latinos (N = 71).</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Complete surveys on stressors, K6 psych dysfunction, and COPE.</a:t>
            </a:r>
          </a:p>
          <a:p>
            <a:endParaRPr lang="en-US" sz="2000" dirty="0">
              <a:latin typeface="Arial" panose="020B0604020202020204" pitchFamily="34" charset="0"/>
              <a:cs typeface="Arial" panose="020B0604020202020204" pitchFamily="34" charset="0"/>
            </a:endParaRPr>
          </a:p>
          <a:p>
            <a:r>
              <a:rPr lang="en-US" sz="2000" dirty="0" smtClean="0">
                <a:solidFill>
                  <a:srgbClr val="FFC000"/>
                </a:solidFill>
                <a:latin typeface="Arial" panose="020B0604020202020204" pitchFamily="34" charset="0"/>
                <a:cs typeface="Arial" panose="020B0604020202020204" pitchFamily="34" charset="0"/>
              </a:rPr>
              <a:t>Preliminary Results</a:t>
            </a:r>
          </a:p>
          <a:p>
            <a:endParaRPr lang="en-US" sz="2000" dirty="0" smtClean="0">
              <a:solidFill>
                <a:srgbClr val="FFC000"/>
              </a:solidFill>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Encounters with Law Enforcement </a:t>
            </a:r>
            <a:r>
              <a:rPr lang="en-US" sz="2000" dirty="0" smtClean="0">
                <a:latin typeface="Arial" panose="020B0604020202020204" pitchFamily="34" charset="0"/>
                <a:cs typeface="Arial" panose="020B0604020202020204" pitchFamily="34" charset="0"/>
                <a:sym typeface="Wingdings" panose="05000000000000000000" pitchFamily="2" charset="2"/>
              </a:rPr>
              <a:t> Psych Dysfunction</a:t>
            </a:r>
          </a:p>
          <a:p>
            <a:r>
              <a:rPr lang="en-US" sz="2000" dirty="0" smtClean="0">
                <a:latin typeface="Arial" panose="020B0604020202020204" pitchFamily="34" charset="0"/>
                <a:cs typeface="Arial" panose="020B0604020202020204" pitchFamily="34" charset="0"/>
                <a:sym typeface="Wingdings" panose="05000000000000000000" pitchFamily="2" charset="2"/>
              </a:rPr>
              <a:t>Encounters with Law Enforcement  Coping Behaviors</a:t>
            </a:r>
          </a:p>
          <a:p>
            <a:r>
              <a:rPr lang="en-US" sz="2000" dirty="0" smtClean="0">
                <a:latin typeface="Arial" panose="020B0604020202020204" pitchFamily="34" charset="0"/>
                <a:cs typeface="Arial" panose="020B0604020202020204" pitchFamily="34" charset="0"/>
                <a:sym typeface="Wingdings" panose="05000000000000000000" pitchFamily="2" charset="2"/>
              </a:rPr>
              <a:t>Feelings of Nervousness at Thought of Police  Coping Behaviors</a:t>
            </a:r>
            <a:endParaRPr lang="en-US" sz="20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339332E-07E3-4657-B06D-6F05B08B1279}" type="slidenum">
              <a:rPr lang="en-US" smtClean="0"/>
              <a:t>33</a:t>
            </a:fld>
            <a:endParaRPr lang="en-US"/>
          </a:p>
        </p:txBody>
      </p:sp>
    </p:spTree>
    <p:extLst>
      <p:ext uri="{BB962C8B-B14F-4D97-AF65-F5344CB8AC3E}">
        <p14:creationId xmlns:p14="http://schemas.microsoft.com/office/powerpoint/2010/main" val="1848419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99795"/>
            <a:ext cx="8763000" cy="3293209"/>
          </a:xfrm>
          <a:prstGeom prst="rect">
            <a:avLst/>
          </a:prstGeom>
          <a:noFill/>
        </p:spPr>
        <p:txBody>
          <a:bodyPr wrap="square" rtlCol="0">
            <a:spAutoFit/>
          </a:bodyPr>
          <a:lstStyle/>
          <a:p>
            <a:pPr algn="ctr"/>
            <a:r>
              <a:rPr lang="en-US" sz="2800" dirty="0" smtClean="0">
                <a:latin typeface="Arial" pitchFamily="34" charset="0"/>
                <a:cs typeface="Arial" pitchFamily="34" charset="0"/>
              </a:rPr>
              <a:t>Conclusions</a:t>
            </a:r>
          </a:p>
          <a:p>
            <a:endParaRPr lang="en-US" sz="2000" dirty="0">
              <a:latin typeface="Arial" pitchFamily="34" charset="0"/>
              <a:cs typeface="Arial" pitchFamily="34" charset="0"/>
            </a:endParaRPr>
          </a:p>
          <a:p>
            <a:r>
              <a:rPr lang="en-US" sz="2000" dirty="0" smtClean="0">
                <a:latin typeface="Arial" pitchFamily="34" charset="0"/>
                <a:cs typeface="Arial" pitchFamily="34" charset="0"/>
              </a:rPr>
              <a:t>Latinos experience bias in the legal system. Legal decision making may play a role </a:t>
            </a:r>
            <a:r>
              <a:rPr lang="en-US" sz="2000" dirty="0" smtClean="0">
                <a:latin typeface="Arial" pitchFamily="34" charset="0"/>
                <a:cs typeface="Arial" pitchFamily="34" charset="0"/>
                <a:sym typeface="Wingdings" panose="05000000000000000000" pitchFamily="2" charset="2"/>
              </a:rPr>
              <a:t> disparities.</a:t>
            </a: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a:p>
            <a:r>
              <a:rPr lang="en-US" sz="2000" dirty="0" smtClean="0">
                <a:latin typeface="Arial" pitchFamily="34" charset="0"/>
                <a:cs typeface="Arial" pitchFamily="34" charset="0"/>
              </a:rPr>
              <a:t>As the Latino population continues to increase, this area of research will continue to be noteworthy and needed.</a:t>
            </a:r>
          </a:p>
          <a:p>
            <a:endParaRPr lang="en-US" sz="2000" dirty="0">
              <a:latin typeface="Arial" pitchFamily="34" charset="0"/>
              <a:cs typeface="Arial" pitchFamily="34" charset="0"/>
            </a:endParaRPr>
          </a:p>
          <a:p>
            <a:r>
              <a:rPr lang="en-US" sz="2000" dirty="0" smtClean="0">
                <a:latin typeface="Arial" pitchFamily="34" charset="0"/>
                <a:cs typeface="Arial" pitchFamily="34" charset="0"/>
              </a:rPr>
              <a:t>Future research must focus on the means to reduce legal system bias and deliver equal justice under the law. </a:t>
            </a:r>
            <a:endParaRPr lang="en-US" sz="2000" dirty="0">
              <a:latin typeface="Arial" pitchFamily="34" charset="0"/>
              <a:cs typeface="Arial" pitchFamily="34" charset="0"/>
            </a:endParaRPr>
          </a:p>
        </p:txBody>
      </p:sp>
      <p:pic>
        <p:nvPicPr>
          <p:cNvPr id="16387" name="Picture 3" descr="G:\PSYC 425\Cartoons and Images\slide_229804_1041367_fr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505200"/>
            <a:ext cx="5715000" cy="316209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339332E-07E3-4657-B06D-6F05B08B1279}" type="slidenum">
              <a:rPr lang="en-US" smtClean="0"/>
              <a:t>34</a:t>
            </a:fld>
            <a:endParaRPr lang="en-US"/>
          </a:p>
        </p:txBody>
      </p:sp>
    </p:spTree>
    <p:extLst>
      <p:ext uri="{BB962C8B-B14F-4D97-AF65-F5344CB8AC3E}">
        <p14:creationId xmlns:p14="http://schemas.microsoft.com/office/powerpoint/2010/main" val="2766035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85746" cy="6586418"/>
          </a:xfrm>
          <a:prstGeom prst="rect">
            <a:avLst/>
          </a:prstGeom>
        </p:spPr>
        <p:txBody>
          <a:bodyPr wrap="square">
            <a:spAutoFit/>
          </a:bodyPr>
          <a:lstStyle/>
          <a:p>
            <a:pPr algn="ctr"/>
            <a:r>
              <a:rPr lang="en-US" sz="3200" dirty="0" smtClean="0">
                <a:latin typeface="Arial" pitchFamily="34" charset="0"/>
                <a:cs typeface="Arial" pitchFamily="34" charset="0"/>
              </a:rPr>
              <a:t>THANK YOU!  GRACIAS!</a:t>
            </a:r>
          </a:p>
          <a:p>
            <a:r>
              <a:rPr lang="en-US" sz="2000" dirty="0" smtClean="0">
                <a:latin typeface="Arial" pitchFamily="34" charset="0"/>
                <a:cs typeface="Arial" pitchFamily="34" charset="0"/>
              </a:rPr>
              <a:t>Race </a:t>
            </a:r>
            <a:r>
              <a:rPr lang="en-US" sz="2000" dirty="0">
                <a:latin typeface="Arial" pitchFamily="34" charset="0"/>
                <a:cs typeface="Arial" pitchFamily="34" charset="0"/>
              </a:rPr>
              <a:t>and Ethnicity Psychology Lab</a:t>
            </a:r>
          </a:p>
          <a:p>
            <a:r>
              <a:rPr lang="en-US" sz="2000" dirty="0">
                <a:solidFill>
                  <a:srgbClr val="FFC000"/>
                </a:solidFill>
                <a:latin typeface="Arial" pitchFamily="34" charset="0"/>
                <a:cs typeface="Arial" pitchFamily="34" charset="0"/>
              </a:rPr>
              <a:t>http://</a:t>
            </a:r>
            <a:r>
              <a:rPr lang="en-US" sz="2000" dirty="0" smtClean="0">
                <a:solidFill>
                  <a:srgbClr val="FFC000"/>
                </a:solidFill>
                <a:latin typeface="Arial" pitchFamily="34" charset="0"/>
                <a:cs typeface="Arial" pitchFamily="34" charset="0"/>
              </a:rPr>
              <a:t>psychology.unl.edu/race-ethnicity-lab/race-and-ethnic-psychology-lab-information</a:t>
            </a:r>
          </a:p>
          <a:p>
            <a:endParaRPr lang="en-US" sz="2000" dirty="0">
              <a:solidFill>
                <a:srgbClr val="FFC000"/>
              </a:solidFill>
              <a:latin typeface="Arial" pitchFamily="34" charset="0"/>
              <a:cs typeface="Arial" pitchFamily="34" charset="0"/>
            </a:endParaRPr>
          </a:p>
          <a:p>
            <a:r>
              <a:rPr lang="en-US" sz="2000" dirty="0" smtClean="0">
                <a:solidFill>
                  <a:srgbClr val="FFC000"/>
                </a:solidFill>
                <a:latin typeface="Arial" pitchFamily="34" charset="0"/>
                <a:cs typeface="Arial" pitchFamily="34" charset="0"/>
              </a:rPr>
              <a:t>Current/Past Graduate </a:t>
            </a:r>
            <a:r>
              <a:rPr lang="en-US" sz="2000" dirty="0">
                <a:solidFill>
                  <a:srgbClr val="FFC000"/>
                </a:solidFill>
                <a:latin typeface="Arial" pitchFamily="34" charset="0"/>
                <a:cs typeface="Arial" pitchFamily="34" charset="0"/>
              </a:rPr>
              <a:t>Students		</a:t>
            </a:r>
          </a:p>
          <a:p>
            <a:r>
              <a:rPr lang="en-US" sz="2000" dirty="0" smtClean="0">
                <a:latin typeface="Arial" pitchFamily="34" charset="0"/>
                <a:cs typeface="Arial" pitchFamily="34" charset="0"/>
              </a:rPr>
              <a:t>Russ Espinoza, PHD</a:t>
            </a:r>
          </a:p>
          <a:p>
            <a:r>
              <a:rPr lang="en-US" sz="2000" dirty="0" smtClean="0">
                <a:latin typeface="Arial" pitchFamily="34" charset="0"/>
                <a:cs typeface="Arial" pitchFamily="34" charset="0"/>
              </a:rPr>
              <a:t>Leslie </a:t>
            </a:r>
            <a:r>
              <a:rPr lang="en-US" sz="2000" dirty="0">
                <a:latin typeface="Arial" pitchFamily="34" charset="0"/>
                <a:cs typeface="Arial" pitchFamily="34" charset="0"/>
              </a:rPr>
              <a:t>N. Davila Martinez, </a:t>
            </a:r>
            <a:r>
              <a:rPr lang="en-US" sz="2000" dirty="0" smtClean="0">
                <a:latin typeface="Arial" pitchFamily="34" charset="0"/>
                <a:cs typeface="Arial" pitchFamily="34" charset="0"/>
              </a:rPr>
              <a:t>PHD</a:t>
            </a:r>
            <a:r>
              <a:rPr lang="en-US" sz="2000" dirty="0">
                <a:latin typeface="Arial" pitchFamily="34" charset="0"/>
                <a:cs typeface="Arial" pitchFamily="34" charset="0"/>
              </a:rPr>
              <a:t>		</a:t>
            </a:r>
          </a:p>
          <a:p>
            <a:r>
              <a:rPr lang="en-US" sz="2000" dirty="0">
                <a:latin typeface="Arial" pitchFamily="34" charset="0"/>
                <a:cs typeface="Arial" pitchFamily="34" charset="0"/>
              </a:rPr>
              <a:t>Rosa Hazel Delgado, </a:t>
            </a:r>
            <a:r>
              <a:rPr lang="en-US" sz="2000" dirty="0" smtClean="0">
                <a:latin typeface="Arial" pitchFamily="34" charset="0"/>
                <a:cs typeface="Arial" pitchFamily="34" charset="0"/>
              </a:rPr>
              <a:t>MA</a:t>
            </a:r>
          </a:p>
          <a:p>
            <a:r>
              <a:rPr lang="en-US" sz="2000" dirty="0" smtClean="0">
                <a:latin typeface="Arial" pitchFamily="34" charset="0"/>
                <a:cs typeface="Arial" pitchFamily="34" charset="0"/>
              </a:rPr>
              <a:t>David Garcia</a:t>
            </a:r>
            <a:endParaRPr lang="en-US" sz="2000" dirty="0">
              <a:latin typeface="Arial" pitchFamily="34" charset="0"/>
              <a:cs typeface="Arial" pitchFamily="34" charset="0"/>
            </a:endParaRPr>
          </a:p>
          <a:p>
            <a:r>
              <a:rPr lang="en-US" sz="2000" dirty="0" smtClean="0">
                <a:latin typeface="Arial" pitchFamily="34" charset="0"/>
                <a:cs typeface="Arial" pitchFamily="34" charset="0"/>
              </a:rPr>
              <a:t>Jenna </a:t>
            </a:r>
            <a:r>
              <a:rPr lang="en-US" sz="2000" dirty="0">
                <a:latin typeface="Arial" pitchFamily="34" charset="0"/>
                <a:cs typeface="Arial" pitchFamily="34" charset="0"/>
              </a:rPr>
              <a:t>Perkins, MA, JD</a:t>
            </a:r>
          </a:p>
          <a:p>
            <a:endParaRPr lang="en-US" sz="2000" dirty="0">
              <a:latin typeface="Arial" pitchFamily="34" charset="0"/>
              <a:cs typeface="Arial" pitchFamily="34" charset="0"/>
            </a:endParaRPr>
          </a:p>
          <a:p>
            <a:endParaRPr lang="en-US" sz="2000" dirty="0" smtClean="0">
              <a:solidFill>
                <a:srgbClr val="FFC000"/>
              </a:solidFill>
              <a:latin typeface="Arial" pitchFamily="34" charset="0"/>
              <a:cs typeface="Arial" pitchFamily="34" charset="0"/>
            </a:endParaRPr>
          </a:p>
          <a:p>
            <a:r>
              <a:rPr lang="en-US" sz="2000" dirty="0" smtClean="0">
                <a:solidFill>
                  <a:srgbClr val="FFC000"/>
                </a:solidFill>
                <a:latin typeface="Arial" pitchFamily="34" charset="0"/>
                <a:cs typeface="Arial" pitchFamily="34" charset="0"/>
              </a:rPr>
              <a:t>Undergraduate </a:t>
            </a:r>
            <a:r>
              <a:rPr lang="en-US" sz="2000" dirty="0">
                <a:solidFill>
                  <a:srgbClr val="FFC000"/>
                </a:solidFill>
                <a:latin typeface="Arial" pitchFamily="34" charset="0"/>
                <a:cs typeface="Arial" pitchFamily="34" charset="0"/>
              </a:rPr>
              <a:t>Students</a:t>
            </a:r>
          </a:p>
          <a:p>
            <a:r>
              <a:rPr lang="en-US" dirty="0">
                <a:latin typeface="Arial" pitchFamily="34" charset="0"/>
                <a:cs typeface="Arial" pitchFamily="34" charset="0"/>
              </a:rPr>
              <a:t>Karina </a:t>
            </a:r>
            <a:r>
              <a:rPr lang="en-US" dirty="0" err="1">
                <a:latin typeface="Arial" pitchFamily="34" charset="0"/>
                <a:cs typeface="Arial" pitchFamily="34" charset="0"/>
              </a:rPr>
              <a:t>Pedroza</a:t>
            </a:r>
            <a:r>
              <a:rPr lang="en-US" dirty="0">
                <a:latin typeface="Arial" pitchFamily="34" charset="0"/>
                <a:cs typeface="Arial" pitchFamily="34" charset="0"/>
              </a:rPr>
              <a:t>, BA		Haley Mullin, </a:t>
            </a:r>
            <a:r>
              <a:rPr lang="en-US" dirty="0" smtClean="0">
                <a:latin typeface="Arial" pitchFamily="34" charset="0"/>
                <a:cs typeface="Arial" pitchFamily="34" charset="0"/>
              </a:rPr>
              <a:t>BA		Ivan Avila, BA</a:t>
            </a:r>
            <a:endParaRPr lang="en-US" dirty="0">
              <a:latin typeface="Arial" pitchFamily="34" charset="0"/>
              <a:cs typeface="Arial" pitchFamily="34" charset="0"/>
            </a:endParaRPr>
          </a:p>
          <a:p>
            <a:r>
              <a:rPr lang="en-US" dirty="0">
                <a:latin typeface="Arial" pitchFamily="34" charset="0"/>
                <a:cs typeface="Arial" pitchFamily="34" charset="0"/>
              </a:rPr>
              <a:t>David Orozco </a:t>
            </a:r>
            <a:r>
              <a:rPr lang="en-US" dirty="0" smtClean="0">
                <a:latin typeface="Arial" pitchFamily="34" charset="0"/>
                <a:cs typeface="Arial" pitchFamily="34" charset="0"/>
              </a:rPr>
              <a:t>Garcia, BA</a:t>
            </a:r>
            <a:r>
              <a:rPr lang="en-US" dirty="0">
                <a:latin typeface="Arial" pitchFamily="34" charset="0"/>
                <a:cs typeface="Arial" pitchFamily="34" charset="0"/>
              </a:rPr>
              <a:t>	</a:t>
            </a:r>
            <a:r>
              <a:rPr lang="en-US" dirty="0" smtClean="0">
                <a:latin typeface="Arial" pitchFamily="34" charset="0"/>
                <a:cs typeface="Arial" pitchFamily="34" charset="0"/>
              </a:rPr>
              <a:t>	Leo Sierra, BA		Lizette Osorio, BA</a:t>
            </a:r>
          </a:p>
          <a:p>
            <a:r>
              <a:rPr lang="en-US" dirty="0" smtClean="0">
                <a:latin typeface="Arial" pitchFamily="34" charset="0"/>
                <a:cs typeface="Arial" pitchFamily="34" charset="0"/>
              </a:rPr>
              <a:t>Elizabeth Sanchez		Sydney Gaylord, BA</a:t>
            </a:r>
            <a:r>
              <a:rPr lang="en-US" dirty="0">
                <a:latin typeface="Arial" pitchFamily="34" charset="0"/>
                <a:cs typeface="Arial" pitchFamily="34" charset="0"/>
              </a:rPr>
              <a:t>	</a:t>
            </a:r>
            <a:r>
              <a:rPr lang="en-US" dirty="0" smtClean="0">
                <a:latin typeface="Arial" pitchFamily="34" charset="0"/>
                <a:cs typeface="Arial" pitchFamily="34" charset="0"/>
              </a:rPr>
              <a:t>Evette Trujillo, BA</a:t>
            </a:r>
            <a:endParaRPr lang="en-US" dirty="0">
              <a:latin typeface="Arial" pitchFamily="34" charset="0"/>
              <a:cs typeface="Arial" pitchFamily="34" charset="0"/>
            </a:endParaRPr>
          </a:p>
          <a:p>
            <a:r>
              <a:rPr lang="en-US" dirty="0" err="1">
                <a:latin typeface="Arial" pitchFamily="34" charset="0"/>
                <a:cs typeface="Arial" pitchFamily="34" charset="0"/>
              </a:rPr>
              <a:t>Erandi</a:t>
            </a:r>
            <a:r>
              <a:rPr lang="en-US" dirty="0">
                <a:latin typeface="Arial" pitchFamily="34" charset="0"/>
                <a:cs typeface="Arial" pitchFamily="34" charset="0"/>
              </a:rPr>
              <a:t> </a:t>
            </a:r>
            <a:r>
              <a:rPr lang="en-US" dirty="0" smtClean="0">
                <a:latin typeface="Arial" pitchFamily="34" charset="0"/>
                <a:cs typeface="Arial" pitchFamily="34" charset="0"/>
              </a:rPr>
              <a:t>Herndon, BA</a:t>
            </a:r>
            <a:r>
              <a:rPr lang="en-US" dirty="0">
                <a:latin typeface="Arial" pitchFamily="34" charset="0"/>
                <a:cs typeface="Arial" pitchFamily="34" charset="0"/>
              </a:rPr>
              <a:t>		Rene </a:t>
            </a:r>
            <a:r>
              <a:rPr lang="en-US" dirty="0" smtClean="0">
                <a:latin typeface="Arial" pitchFamily="34" charset="0"/>
                <a:cs typeface="Arial" pitchFamily="34" charset="0"/>
              </a:rPr>
              <a:t>Aranda, BA		Tran Le, BA</a:t>
            </a:r>
            <a:endParaRPr lang="en-US" dirty="0">
              <a:latin typeface="Arial" pitchFamily="34" charset="0"/>
              <a:cs typeface="Arial" pitchFamily="34" charset="0"/>
            </a:endParaRPr>
          </a:p>
          <a:p>
            <a:r>
              <a:rPr lang="en-US" dirty="0" smtClean="0">
                <a:latin typeface="Arial" pitchFamily="34" charset="0"/>
                <a:cs typeface="Arial" pitchFamily="34" charset="0"/>
              </a:rPr>
              <a:t>Michael Wenzl			Deanna Pena, BA	Kim Ruiz</a:t>
            </a:r>
            <a:endParaRPr lang="en-US" dirty="0">
              <a:latin typeface="Arial" pitchFamily="34" charset="0"/>
              <a:cs typeface="Arial" pitchFamily="34" charset="0"/>
            </a:endParaRPr>
          </a:p>
          <a:p>
            <a:r>
              <a:rPr lang="en-US" sz="2000" dirty="0">
                <a:solidFill>
                  <a:srgbClr val="FFC000"/>
                </a:solidFill>
                <a:latin typeface="Arial" pitchFamily="34" charset="0"/>
                <a:cs typeface="Arial" pitchFamily="34" charset="0"/>
              </a:rPr>
              <a:t>Juan Paulo Ramirez, PhD</a:t>
            </a:r>
            <a:r>
              <a:rPr lang="en-US" sz="2000" dirty="0">
                <a:solidFill>
                  <a:srgbClr val="FF0000"/>
                </a:solidFill>
                <a:latin typeface="Arial" pitchFamily="34" charset="0"/>
                <a:cs typeface="Arial" pitchFamily="34" charset="0"/>
              </a:rPr>
              <a:t>	</a:t>
            </a:r>
          </a:p>
          <a:p>
            <a:r>
              <a:rPr lang="en-US" sz="2000" dirty="0">
                <a:latin typeface="Tahoma" pitchFamily="34" charset="0"/>
                <a:cs typeface="Tahoma" pitchFamily="34" charset="0"/>
              </a:rPr>
              <a:t>School of Natural </a:t>
            </a:r>
            <a:r>
              <a:rPr lang="en-US" sz="2000" dirty="0" smtClean="0">
                <a:latin typeface="Tahoma" pitchFamily="34" charset="0"/>
                <a:cs typeface="Tahoma" pitchFamily="34" charset="0"/>
              </a:rPr>
              <a:t>Resources - demography</a:t>
            </a:r>
            <a:endParaRPr lang="en-US" sz="2000" dirty="0">
              <a:latin typeface="Tahoma" pitchFamily="34" charset="0"/>
              <a:cs typeface="Tahom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368182"/>
            <a:ext cx="2743199" cy="20573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8964" y="2970690"/>
            <a:ext cx="2313636" cy="154242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2042191"/>
            <a:ext cx="2080146" cy="22811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5175" y="3425581"/>
            <a:ext cx="1501424" cy="1087533"/>
          </a:xfrm>
          <a:prstGeom prst="rect">
            <a:avLst/>
          </a:prstGeom>
        </p:spPr>
      </p:pic>
      <p:sp>
        <p:nvSpPr>
          <p:cNvPr id="3" name="Slide Number Placeholder 2"/>
          <p:cNvSpPr>
            <a:spLocks noGrp="1"/>
          </p:cNvSpPr>
          <p:nvPr>
            <p:ph type="sldNum" sz="quarter" idx="12"/>
          </p:nvPr>
        </p:nvSpPr>
        <p:spPr/>
        <p:txBody>
          <a:bodyPr/>
          <a:lstStyle/>
          <a:p>
            <a:fld id="{2339332E-07E3-4657-B06D-6F05B08B1279}" type="slidenum">
              <a:rPr lang="en-US" smtClean="0"/>
              <a:t>35</a:t>
            </a:fld>
            <a:endParaRPr lang="en-US"/>
          </a:p>
        </p:txBody>
      </p:sp>
    </p:spTree>
    <p:extLst>
      <p:ext uri="{BB962C8B-B14F-4D97-AF65-F5344CB8AC3E}">
        <p14:creationId xmlns:p14="http://schemas.microsoft.com/office/powerpoint/2010/main" val="904781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549" y="209372"/>
            <a:ext cx="8705851" cy="5509200"/>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Anti-Latino Attitudes are Not New</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Santa Barbara Gazette (1856). </a:t>
            </a:r>
          </a:p>
          <a:p>
            <a:r>
              <a:rPr lang="en-US" sz="2000" dirty="0" smtClean="0">
                <a:latin typeface="Arial" panose="020B0604020202020204" pitchFamily="34" charset="0"/>
                <a:cs typeface="Arial" panose="020B0604020202020204" pitchFamily="34" charset="0"/>
              </a:rPr>
              <a:t>	</a:t>
            </a:r>
            <a:r>
              <a:rPr lang="en-US" sz="2000" dirty="0" smtClean="0">
                <a:solidFill>
                  <a:srgbClr val="FFC000"/>
                </a:solidFill>
                <a:latin typeface="Arial" panose="020B0604020202020204" pitchFamily="34" charset="0"/>
                <a:cs typeface="Arial" panose="020B0604020202020204" pitchFamily="34" charset="0"/>
              </a:rPr>
              <a:t>Native Mexican population “…are habitually and universally opposed to all progress </a:t>
            </a:r>
            <a:r>
              <a:rPr lang="en-US" sz="2000" dirty="0" smtClean="0">
                <a:latin typeface="Arial" panose="020B0604020202020204" pitchFamily="34" charset="0"/>
                <a:cs typeface="Arial" panose="020B0604020202020204" pitchFamily="34" charset="0"/>
              </a:rPr>
              <a:t>whatsoever, and they look with decided disfavor upon every innovation which tends in the slightest degree to alter the old hereditary regime which existed under the Mexican government”.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El Paso Bureau of Information (1886).</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“Progress has not characterized El Paso, due to </a:t>
            </a:r>
            <a:r>
              <a:rPr lang="en-US" sz="2000" dirty="0" smtClean="0">
                <a:solidFill>
                  <a:srgbClr val="FFC000"/>
                </a:solidFill>
                <a:latin typeface="Arial" panose="020B0604020202020204" pitchFamily="34" charset="0"/>
                <a:cs typeface="Arial" panose="020B0604020202020204" pitchFamily="34" charset="0"/>
              </a:rPr>
              <a:t>the presence of the Mexican population</a:t>
            </a:r>
            <a:r>
              <a:rPr lang="en-US" sz="2000" dirty="0" smtClean="0">
                <a:latin typeface="Arial" panose="020B0604020202020204" pitchFamily="34" charset="0"/>
                <a:cs typeface="Arial" panose="020B0604020202020204" pitchFamily="34" charset="0"/>
              </a:rPr>
              <a:t>. More Whites are needed in the town”.</a:t>
            </a:r>
          </a:p>
          <a:p>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1910 – US Congressional Debates on Arizona and New Mexico Statehood. 	South Carolina Senator </a:t>
            </a:r>
            <a:r>
              <a:rPr lang="en-US" sz="2000" dirty="0" err="1">
                <a:latin typeface="Arial" panose="020B0604020202020204" pitchFamily="34" charset="0"/>
                <a:cs typeface="Arial" panose="020B0604020202020204" pitchFamily="34" charset="0"/>
              </a:rPr>
              <a:t>Blease</a:t>
            </a:r>
            <a:r>
              <a:rPr lang="en-US" sz="2000" dirty="0">
                <a:latin typeface="Arial" panose="020B0604020202020204" pitchFamily="34" charset="0"/>
                <a:cs typeface="Arial" panose="020B0604020202020204" pitchFamily="34" charset="0"/>
              </a:rPr>
              <a:t> stated, Arizona’s opposition to joint statehood was </a:t>
            </a:r>
            <a:r>
              <a:rPr lang="en-US" sz="2000" dirty="0" smtClean="0">
                <a:solidFill>
                  <a:srgbClr val="FFC000"/>
                </a:solidFill>
                <a:latin typeface="Arial" panose="020B0604020202020204" pitchFamily="34" charset="0"/>
                <a:cs typeface="Arial" panose="020B0604020202020204" pitchFamily="34" charset="0"/>
              </a:rPr>
              <a:t>“…a </a:t>
            </a:r>
            <a:r>
              <a:rPr lang="en-US" sz="2000" dirty="0">
                <a:solidFill>
                  <a:srgbClr val="FFC000"/>
                </a:solidFill>
                <a:latin typeface="Arial" panose="020B0604020202020204" pitchFamily="34" charset="0"/>
                <a:cs typeface="Arial" panose="020B0604020202020204" pitchFamily="34" charset="0"/>
              </a:rPr>
              <a:t>cry of pure blooded white community against the domination of a mixed breed aggregation of citizens of New Mexico who are Spanish, Indians, Greasers, Mexicans, and everything else</a:t>
            </a:r>
            <a:r>
              <a:rPr lang="en-US" sz="2000" dirty="0" smtClean="0">
                <a:solidFill>
                  <a:srgbClr val="FFC000"/>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339332E-07E3-4657-B06D-6F05B08B1279}" type="slidenum">
              <a:rPr lang="en-US" smtClean="0"/>
              <a:t>4</a:t>
            </a:fld>
            <a:endParaRPr lang="en-US"/>
          </a:p>
        </p:txBody>
      </p:sp>
    </p:spTree>
    <p:extLst>
      <p:ext uri="{BB962C8B-B14F-4D97-AF65-F5344CB8AC3E}">
        <p14:creationId xmlns:p14="http://schemas.microsoft.com/office/powerpoint/2010/main" val="3389913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3764"/>
            <a:ext cx="5905981" cy="637097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Past Overt/Explicit Legal Bias</a:t>
            </a:r>
          </a:p>
          <a:p>
            <a:endParaRPr lang="en-US" sz="2400" dirty="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Carrigan</a:t>
            </a:r>
            <a:r>
              <a:rPr lang="en-US" sz="2400" dirty="0" smtClean="0">
                <a:latin typeface="Arial" panose="020B0604020202020204" pitchFamily="34" charset="0"/>
                <a:cs typeface="Arial" panose="020B0604020202020204" pitchFamily="34" charset="0"/>
              </a:rPr>
              <a:t> &amp; Webb (2015)</a:t>
            </a:r>
          </a:p>
          <a:p>
            <a:r>
              <a:rPr lang="en-US" sz="2000" dirty="0" smtClean="0">
                <a:latin typeface="Arial" panose="020B0604020202020204" pitchFamily="34" charset="0"/>
                <a:cs typeface="Arial" panose="020B0604020202020204" pitchFamily="34" charset="0"/>
              </a:rPr>
              <a:t>“When </a:t>
            </a:r>
            <a:r>
              <a:rPr lang="en-US" sz="2000" dirty="0">
                <a:latin typeface="Arial" panose="020B0604020202020204" pitchFamily="34" charset="0"/>
                <a:cs typeface="Arial" panose="020B0604020202020204" pitchFamily="34" charset="0"/>
              </a:rPr>
              <a:t>Americans Lynched </a:t>
            </a:r>
            <a:r>
              <a:rPr lang="en-US" sz="2000" dirty="0" smtClean="0">
                <a:latin typeface="Arial" panose="020B0604020202020204" pitchFamily="34" charset="0"/>
                <a:cs typeface="Arial" panose="020B0604020202020204" pitchFamily="34" charset="0"/>
              </a:rPr>
              <a:t>Mexicans”</a:t>
            </a:r>
          </a:p>
          <a:p>
            <a:endParaRPr lang="en-US" sz="2000" dirty="0" smtClean="0">
              <a:latin typeface="Arial" panose="020B0604020202020204" pitchFamily="34" charset="0"/>
              <a:cs typeface="Arial" panose="020B0604020202020204" pitchFamily="34" charset="0"/>
            </a:endParaRPr>
          </a:p>
          <a:p>
            <a:r>
              <a:rPr lang="en-US" sz="2400" dirty="0" smtClean="0">
                <a:solidFill>
                  <a:srgbClr val="FFC000"/>
                </a:solidFill>
                <a:latin typeface="Arial" panose="020B0604020202020204" pitchFamily="34" charset="0"/>
                <a:cs typeface="Arial" panose="020B0604020202020204" pitchFamily="34" charset="0"/>
              </a:rPr>
              <a:t>Like Blacks, thousands of mob lynchings of Mexicans 1848-1928</a:t>
            </a:r>
          </a:p>
          <a:p>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Delgado (2009) </a:t>
            </a:r>
          </a:p>
          <a:p>
            <a:r>
              <a:rPr lang="en-US" sz="2000" dirty="0" smtClean="0">
                <a:latin typeface="Arial" panose="020B0604020202020204" pitchFamily="34" charset="0"/>
                <a:cs typeface="Arial" panose="020B0604020202020204" pitchFamily="34" charset="0"/>
              </a:rPr>
              <a:t>Like Blacks, “acting </a:t>
            </a:r>
            <a:r>
              <a:rPr lang="en-US" sz="2000" dirty="0">
                <a:latin typeface="Arial" panose="020B0604020202020204" pitchFamily="34" charset="0"/>
                <a:cs typeface="Arial" panose="020B0604020202020204" pitchFamily="34" charset="0"/>
              </a:rPr>
              <a:t>“uppity,” taking </a:t>
            </a:r>
            <a:r>
              <a:rPr lang="en-US" sz="2000" dirty="0" smtClean="0">
                <a:latin typeface="Arial" panose="020B0604020202020204" pitchFamily="34" charset="0"/>
                <a:cs typeface="Arial" panose="020B0604020202020204" pitchFamily="34" charset="0"/>
              </a:rPr>
              <a:t>away jobs</a:t>
            </a:r>
            <a:r>
              <a:rPr lang="en-US" sz="2000" dirty="0">
                <a:latin typeface="Arial" panose="020B0604020202020204" pitchFamily="34" charset="0"/>
                <a:cs typeface="Arial" panose="020B0604020202020204" pitchFamily="34" charset="0"/>
              </a:rPr>
              <a:t>, making advances toward a white woman, cheating at cards, </a:t>
            </a:r>
            <a:r>
              <a:rPr lang="en-US" sz="2000" dirty="0" smtClean="0">
                <a:latin typeface="Arial" panose="020B0604020202020204" pitchFamily="34" charset="0"/>
                <a:cs typeface="Arial" panose="020B0604020202020204" pitchFamily="34" charset="0"/>
              </a:rPr>
              <a:t>practicing “</a:t>
            </a:r>
            <a:r>
              <a:rPr lang="en-US" sz="2000" dirty="0">
                <a:latin typeface="Arial" panose="020B0604020202020204" pitchFamily="34" charset="0"/>
                <a:cs typeface="Arial" panose="020B0604020202020204" pitchFamily="34" charset="0"/>
              </a:rPr>
              <a:t>witchcraft,” and refusing to leave land that Anglos </a:t>
            </a:r>
            <a:r>
              <a:rPr lang="en-US" sz="2000" dirty="0" smtClean="0">
                <a:latin typeface="Arial" panose="020B0604020202020204" pitchFamily="34" charset="0"/>
                <a:cs typeface="Arial" panose="020B0604020202020204" pitchFamily="34" charset="0"/>
              </a:rPr>
              <a:t>coveted.”</a:t>
            </a:r>
          </a:p>
          <a:p>
            <a:r>
              <a:rPr lang="en-US" sz="2000" dirty="0" smtClean="0">
                <a:latin typeface="Arial" panose="020B0604020202020204" pitchFamily="34" charset="0"/>
                <a:cs typeface="Arial" panose="020B0604020202020204" pitchFamily="34" charset="0"/>
              </a:rPr>
              <a:t>Exception - 14 </a:t>
            </a:r>
            <a:r>
              <a:rPr lang="en-US" sz="2000" dirty="0">
                <a:latin typeface="Arial" panose="020B0604020202020204" pitchFamily="34" charset="0"/>
                <a:cs typeface="Arial" panose="020B0604020202020204" pitchFamily="34" charset="0"/>
              </a:rPr>
              <a:t>Mexicans were lynched for acting “too Mexican</a:t>
            </a:r>
            <a:r>
              <a:rPr lang="en-US" sz="2000" dirty="0" smtClean="0">
                <a:latin typeface="Arial" panose="020B0604020202020204" pitchFamily="34" charset="0"/>
                <a:cs typeface="Arial" panose="020B0604020202020204" pitchFamily="34" charset="0"/>
              </a:rPr>
              <a:t>” - speaking Spanish </a:t>
            </a:r>
            <a:r>
              <a:rPr lang="en-US" sz="2000" dirty="0">
                <a:latin typeface="Arial" panose="020B0604020202020204" pitchFamily="34" charset="0"/>
                <a:cs typeface="Arial" panose="020B0604020202020204" pitchFamily="34" charset="0"/>
              </a:rPr>
              <a:t>too loudly or reminding Anglos </a:t>
            </a:r>
            <a:r>
              <a:rPr lang="en-US" sz="2000" dirty="0" smtClean="0">
                <a:latin typeface="Arial" panose="020B0604020202020204" pitchFamily="34" charset="0"/>
                <a:cs typeface="Arial" panose="020B0604020202020204" pitchFamily="34" charset="0"/>
              </a:rPr>
              <a:t>of </a:t>
            </a:r>
            <a:r>
              <a:rPr lang="en-US" sz="2000" dirty="0">
                <a:latin typeface="Arial" panose="020B0604020202020204" pitchFamily="34" charset="0"/>
                <a:cs typeface="Arial" panose="020B0604020202020204" pitchFamily="34" charset="0"/>
              </a:rPr>
              <a:t>their </a:t>
            </a:r>
            <a:r>
              <a:rPr lang="en-US" sz="2000" dirty="0" err="1" smtClean="0">
                <a:latin typeface="Arial" panose="020B0604020202020204" pitchFamily="34" charset="0"/>
                <a:cs typeface="Arial" panose="020B0604020202020204" pitchFamily="34" charset="0"/>
              </a:rPr>
              <a:t>Mexicanness</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Difference from Blacks, law enforcement was often part of the mob.</a:t>
            </a:r>
            <a:endParaRPr lang="en-US" sz="2400" dirty="0">
              <a:latin typeface="Arial" panose="020B0604020202020204" pitchFamily="34" charset="0"/>
              <a:cs typeface="Arial" panose="020B0604020202020204" pitchFamily="34" charset="0"/>
            </a:endParaRPr>
          </a:p>
        </p:txBody>
      </p:sp>
      <p:pic>
        <p:nvPicPr>
          <p:cNvPr id="3076" name="Picture 4" descr="http://cdn.boulevards.com/files/2014/07/Hanging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381" y="26494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53200" y="3150881"/>
            <a:ext cx="230087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Francisco Arias and José </a:t>
            </a:r>
            <a:r>
              <a:rPr lang="en-US" dirty="0" err="1">
                <a:latin typeface="Arial" panose="020B0604020202020204" pitchFamily="34" charset="0"/>
                <a:cs typeface="Arial" panose="020B0604020202020204" pitchFamily="34" charset="0"/>
              </a:rPr>
              <a:t>Chamales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339332E-07E3-4657-B06D-6F05B08B1279}" type="slidenum">
              <a:rPr lang="en-US" smtClean="0"/>
              <a:t>5</a:t>
            </a:fld>
            <a:endParaRPr lang="en-US"/>
          </a:p>
        </p:txBody>
      </p:sp>
    </p:spTree>
    <p:extLst>
      <p:ext uri="{BB962C8B-B14F-4D97-AF65-F5344CB8AC3E}">
        <p14:creationId xmlns:p14="http://schemas.microsoft.com/office/powerpoint/2010/main" val="72148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4800"/>
            <a:ext cx="8534399" cy="3108543"/>
          </a:xfrm>
          <a:prstGeom prst="rect">
            <a:avLst/>
          </a:prstGeom>
          <a:noFill/>
        </p:spPr>
        <p:txBody>
          <a:bodyPr wrap="square" rtlCol="0">
            <a:spAutoFit/>
          </a:bodyPr>
          <a:lstStyle/>
          <a:p>
            <a:r>
              <a:rPr lang="en-US" sz="2800" dirty="0" smtClean="0">
                <a:solidFill>
                  <a:srgbClr val="FFC000"/>
                </a:solidFill>
                <a:latin typeface="Arial" panose="020B0604020202020204" pitchFamily="34" charset="0"/>
                <a:cs typeface="Arial" panose="020B0604020202020204" pitchFamily="34" charset="0"/>
              </a:rPr>
              <a:t>Sleepy Lagoon Trial </a:t>
            </a:r>
            <a:r>
              <a:rPr lang="en-US" sz="2800" dirty="0" smtClean="0">
                <a:latin typeface="Arial" panose="020B0604020202020204" pitchFamily="34" charset="0"/>
                <a:cs typeface="Arial" panose="020B0604020202020204" pitchFamily="34" charset="0"/>
              </a:rPr>
              <a:t>– Infamous Case of Bias</a:t>
            </a:r>
          </a:p>
          <a:p>
            <a:endParaRPr lang="en-US" sz="2800" dirty="0" smtClean="0">
              <a:latin typeface="Arial" panose="020B0604020202020204" pitchFamily="34" charset="0"/>
              <a:cs typeface="Arial" panose="020B0604020202020204" pitchFamily="34" charset="0"/>
            </a:endParaRPr>
          </a:p>
          <a:p>
            <a:r>
              <a:rPr lang="en-US" sz="2000" b="1" i="1" dirty="0">
                <a:solidFill>
                  <a:srgbClr val="FFC000"/>
                </a:solidFill>
                <a:latin typeface="Arial" panose="020B0604020202020204" pitchFamily="34" charset="0"/>
                <a:cs typeface="Arial" panose="020B0604020202020204" pitchFamily="34" charset="0"/>
              </a:rPr>
              <a:t>People v. Zamora</a:t>
            </a:r>
            <a:r>
              <a:rPr lang="en-US" sz="2000" b="1" i="1" dirty="0">
                <a:latin typeface="Arial" panose="020B0604020202020204" pitchFamily="34" charset="0"/>
                <a:cs typeface="Arial" panose="020B0604020202020204" pitchFamily="34" charset="0"/>
              </a:rPr>
              <a:t> </a:t>
            </a:r>
            <a:r>
              <a:rPr lang="en-US" sz="2000" b="1" i="1" dirty="0" smtClean="0">
                <a:latin typeface="Arial" panose="020B0604020202020204" pitchFamily="34" charset="0"/>
                <a:cs typeface="Arial" panose="020B0604020202020204" pitchFamily="34" charset="0"/>
              </a:rPr>
              <a:t> (1942) -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largest mass trial in California history.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day after a fight between a White gang (Downy Boys) and Mexican American gang (38</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Street), Jose Diaz is found dead near Sleepy Lagoon lake. </a:t>
            </a:r>
          </a:p>
          <a:p>
            <a:r>
              <a:rPr lang="en-US" sz="2000" dirty="0" smtClean="0">
                <a:solidFill>
                  <a:srgbClr val="FFC000"/>
                </a:solidFill>
                <a:latin typeface="Arial" panose="020B0604020202020204" pitchFamily="34" charset="0"/>
                <a:cs typeface="Arial" panose="020B0604020202020204" pitchFamily="34" charset="0"/>
              </a:rPr>
              <a:t>600 Mexican </a:t>
            </a:r>
            <a:r>
              <a:rPr lang="en-US" sz="2000" dirty="0">
                <a:solidFill>
                  <a:srgbClr val="FFC000"/>
                </a:solidFill>
                <a:latin typeface="Arial" panose="020B0604020202020204" pitchFamily="34" charset="0"/>
                <a:cs typeface="Arial" panose="020B0604020202020204" pitchFamily="34" charset="0"/>
              </a:rPr>
              <a:t>American youth </a:t>
            </a:r>
            <a:r>
              <a:rPr lang="en-US" sz="2000" dirty="0" smtClean="0">
                <a:solidFill>
                  <a:srgbClr val="FFC000"/>
                </a:solidFill>
                <a:latin typeface="Arial" panose="020B0604020202020204" pitchFamily="34" charset="0"/>
                <a:cs typeface="Arial" panose="020B0604020202020204" pitchFamily="34" charset="0"/>
              </a:rPr>
              <a:t>rounded </a:t>
            </a:r>
            <a:r>
              <a:rPr lang="en-US" sz="2000" dirty="0">
                <a:solidFill>
                  <a:srgbClr val="FFC000"/>
                </a:solidFill>
                <a:latin typeface="Arial" panose="020B0604020202020204" pitchFamily="34" charset="0"/>
                <a:cs typeface="Arial" panose="020B0604020202020204" pitchFamily="34" charset="0"/>
              </a:rPr>
              <a:t>up by </a:t>
            </a:r>
            <a:r>
              <a:rPr lang="en-US" sz="2000" dirty="0" smtClean="0">
                <a:solidFill>
                  <a:srgbClr val="FFC000"/>
                </a:solidFill>
                <a:latin typeface="Arial" panose="020B0604020202020204" pitchFamily="34" charset="0"/>
                <a:cs typeface="Arial" panose="020B0604020202020204" pitchFamily="34" charset="0"/>
              </a:rPr>
              <a:t>the LAPD.</a:t>
            </a:r>
          </a:p>
          <a:p>
            <a:r>
              <a:rPr lang="en-US" sz="2000" dirty="0" smtClean="0">
                <a:latin typeface="Arial" panose="020B0604020202020204" pitchFamily="34" charset="0"/>
                <a:cs typeface="Arial" panose="020B0604020202020204" pitchFamily="34" charset="0"/>
              </a:rPr>
              <a:t>17 were </a:t>
            </a:r>
            <a:r>
              <a:rPr lang="en-US" sz="2000" dirty="0">
                <a:latin typeface="Arial" panose="020B0604020202020204" pitchFamily="34" charset="0"/>
                <a:cs typeface="Arial" panose="020B0604020202020204" pitchFamily="34" charset="0"/>
              </a:rPr>
              <a:t>accused of the murder of José </a:t>
            </a:r>
            <a:r>
              <a:rPr lang="en-US" sz="2000" dirty="0" err="1">
                <a:latin typeface="Arial" panose="020B0604020202020204" pitchFamily="34" charset="0"/>
                <a:cs typeface="Arial" panose="020B0604020202020204" pitchFamily="34" charset="0"/>
              </a:rPr>
              <a:t>Díaz</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1026" name="Picture 2" descr="https://americansabor.org/sites/default/files/imagecache/image_detail/images/sleepylagoo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75359"/>
            <a:ext cx="3562350" cy="2735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owneybeat.com/wp-content/uploads/2012/09/zootsui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684" y="3875359"/>
            <a:ext cx="3429000" cy="27359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339332E-07E3-4657-B06D-6F05B08B1279}" type="slidenum">
              <a:rPr lang="en-US" smtClean="0"/>
              <a:t>6</a:t>
            </a:fld>
            <a:endParaRPr lang="en-US"/>
          </a:p>
        </p:txBody>
      </p:sp>
    </p:spTree>
    <p:extLst>
      <p:ext uri="{BB962C8B-B14F-4D97-AF65-F5344CB8AC3E}">
        <p14:creationId xmlns:p14="http://schemas.microsoft.com/office/powerpoint/2010/main" val="44119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890" y="152400"/>
            <a:ext cx="8896350" cy="477053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The Trial</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At trial, lawyers could not confer with defendant clients.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Defendants were not allowed to cut their hair or have clean clothes – but the prosecution used their hair and clothes as evidence of guilt.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judge referred to their appearance as their true “character”.</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judge allowed a member of the </a:t>
            </a:r>
            <a:r>
              <a:rPr lang="en-US" sz="2000" dirty="0">
                <a:latin typeface="Arial" panose="020B0604020202020204" pitchFamily="34" charset="0"/>
                <a:cs typeface="Arial" panose="020B0604020202020204" pitchFamily="34" charset="0"/>
              </a:rPr>
              <a:t>Los Angeles sheriff's office, E. Duran Ayres, to testify as an "expert witness" that Mexicans as a community had a </a:t>
            </a:r>
            <a:r>
              <a:rPr lang="en-US" sz="2000" dirty="0">
                <a:solidFill>
                  <a:srgbClr val="FFC000"/>
                </a:solidFill>
                <a:latin typeface="Arial" panose="020B0604020202020204" pitchFamily="34" charset="0"/>
                <a:cs typeface="Arial" panose="020B0604020202020204" pitchFamily="34" charset="0"/>
              </a:rPr>
              <a:t>"blood thirst" and a "biological predisposition" to crime and killing, citing the culture of human </a:t>
            </a:r>
            <a:r>
              <a:rPr lang="en-US" sz="2000" dirty="0" smtClean="0">
                <a:solidFill>
                  <a:srgbClr val="FFC000"/>
                </a:solidFill>
                <a:latin typeface="Arial" panose="020B0604020202020204" pitchFamily="34" charset="0"/>
                <a:cs typeface="Arial" panose="020B0604020202020204" pitchFamily="34" charset="0"/>
              </a:rPr>
              <a:t>sacrifice practiced </a:t>
            </a:r>
            <a:r>
              <a:rPr lang="en-US" sz="2000" dirty="0">
                <a:solidFill>
                  <a:srgbClr val="FFC000"/>
                </a:solidFill>
                <a:latin typeface="Arial" panose="020B0604020202020204" pitchFamily="34" charset="0"/>
                <a:cs typeface="Arial" panose="020B0604020202020204" pitchFamily="34" charset="0"/>
              </a:rPr>
              <a:t>by their Aztec ancestors</a:t>
            </a:r>
          </a:p>
          <a:p>
            <a:endParaRPr lang="en-US" sz="2000" dirty="0" smtClean="0">
              <a:latin typeface="Arial" panose="020B0604020202020204" pitchFamily="34" charset="0"/>
              <a:cs typeface="Arial" panose="020B0604020202020204" pitchFamily="34" charset="0"/>
            </a:endParaRPr>
          </a:p>
          <a:p>
            <a:endParaRPr lang="en-US" sz="2000" dirty="0"/>
          </a:p>
        </p:txBody>
      </p:sp>
      <p:pic>
        <p:nvPicPr>
          <p:cNvPr id="4" name="Picture 2" descr="http://research.pomona.edu/zootsuit/files/2010/03/Tr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19600"/>
            <a:ext cx="5257800" cy="21624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62600" y="5217124"/>
            <a:ext cx="3486150" cy="1077218"/>
          </a:xfrm>
          <a:prstGeom prst="rect">
            <a:avLst/>
          </a:prstGeom>
        </p:spPr>
        <p:txBody>
          <a:bodyPr wrap="square">
            <a:spAutoFit/>
          </a:bodyPr>
          <a:lstStyle/>
          <a:p>
            <a:pPr fontAlgn="base"/>
            <a:r>
              <a:rPr lang="en-US" sz="1600" dirty="0">
                <a:latin typeface="Arial" panose="020B0604020202020204" pitchFamily="34" charset="0"/>
                <a:cs typeface="Arial" panose="020B0604020202020204" pitchFamily="34" charset="0"/>
              </a:rPr>
              <a:t>Young men from 38th Street ring the </a:t>
            </a:r>
            <a:r>
              <a:rPr lang="en-US" sz="1600" dirty="0" smtClean="0">
                <a:latin typeface="Arial" panose="020B0604020202020204" pitchFamily="34" charset="0"/>
                <a:cs typeface="Arial" panose="020B0604020202020204" pitchFamily="34" charset="0"/>
              </a:rPr>
              <a:t>trial </a:t>
            </a:r>
            <a:r>
              <a:rPr lang="en-US" sz="1600" dirty="0">
                <a:latin typeface="Arial" panose="020B0604020202020204" pitchFamily="34" charset="0"/>
                <a:cs typeface="Arial" panose="020B0604020202020204" pitchFamily="34" charset="0"/>
              </a:rPr>
              <a:t>room for </a:t>
            </a:r>
            <a:r>
              <a:rPr lang="en-US" sz="1600" dirty="0" smtClean="0">
                <a:latin typeface="Arial" panose="020B0604020202020204" pitchFamily="34" charset="0"/>
                <a:cs typeface="Arial" panose="020B0604020202020204" pitchFamily="34" charset="0"/>
              </a:rPr>
              <a:t>arraignment</a:t>
            </a:r>
            <a:r>
              <a:rPr lang="en-US" sz="1600" dirty="0">
                <a:latin typeface="Arial" panose="020B0604020202020204" pitchFamily="34" charset="0"/>
                <a:cs typeface="Arial" panose="020B0604020202020204" pitchFamily="34" charset="0"/>
              </a:rPr>
              <a:t>. (Herald Examiner Collection, L.A. Public Library)</a:t>
            </a:r>
          </a:p>
        </p:txBody>
      </p:sp>
      <p:sp>
        <p:nvSpPr>
          <p:cNvPr id="3" name="Slide Number Placeholder 2"/>
          <p:cNvSpPr>
            <a:spLocks noGrp="1"/>
          </p:cNvSpPr>
          <p:nvPr>
            <p:ph type="sldNum" sz="quarter" idx="12"/>
          </p:nvPr>
        </p:nvSpPr>
        <p:spPr/>
        <p:txBody>
          <a:bodyPr/>
          <a:lstStyle/>
          <a:p>
            <a:fld id="{2339332E-07E3-4657-B06D-6F05B08B1279}" type="slidenum">
              <a:rPr lang="en-US" smtClean="0"/>
              <a:t>7</a:t>
            </a:fld>
            <a:endParaRPr lang="en-US"/>
          </a:p>
        </p:txBody>
      </p:sp>
    </p:spTree>
    <p:extLst>
      <p:ext uri="{BB962C8B-B14F-4D97-AF65-F5344CB8AC3E}">
        <p14:creationId xmlns:p14="http://schemas.microsoft.com/office/powerpoint/2010/main" val="2108825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55" y="185670"/>
            <a:ext cx="8458200" cy="4031873"/>
          </a:xfrm>
          <a:prstGeom prst="rect">
            <a:avLst/>
          </a:prstGeom>
        </p:spPr>
        <p:txBody>
          <a:bodyPr wrap="square">
            <a:spAutoFit/>
          </a:bodyPr>
          <a:lstStyle/>
          <a:p>
            <a:pPr fontAlgn="base"/>
            <a:r>
              <a:rPr lang="en-US" sz="2400" b="1" dirty="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Conviction</a:t>
            </a:r>
          </a:p>
          <a:p>
            <a:pPr fontAlgn="base"/>
            <a:endParaRPr lang="en-US" sz="2400" b="1" dirty="0">
              <a:latin typeface="Arial" panose="020B0604020202020204" pitchFamily="34" charset="0"/>
              <a:cs typeface="Arial" panose="020B0604020202020204" pitchFamily="34" charset="0"/>
            </a:endParaRPr>
          </a:p>
          <a:p>
            <a:pPr fontAlgn="base"/>
            <a:r>
              <a:rPr lang="en-US" sz="2400" dirty="0" smtClean="0">
                <a:latin typeface="Arial" panose="020B0604020202020204" pitchFamily="34" charset="0"/>
                <a:cs typeface="Arial" panose="020B0604020202020204" pitchFamily="34" charset="0"/>
              </a:rPr>
              <a:t>On </a:t>
            </a:r>
            <a:r>
              <a:rPr lang="en-US" sz="2400" dirty="0">
                <a:latin typeface="Arial" panose="020B0604020202020204" pitchFamily="34" charset="0"/>
                <a:cs typeface="Arial" panose="020B0604020202020204" pitchFamily="34" charset="0"/>
              </a:rPr>
              <a:t>January 12, 1943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court (presided by Judge Charles </a:t>
            </a:r>
            <a:r>
              <a:rPr lang="en-US" sz="2400" dirty="0" smtClean="0">
                <a:latin typeface="Arial" panose="020B0604020202020204" pitchFamily="34" charset="0"/>
                <a:cs typeface="Arial" panose="020B0604020202020204" pitchFamily="34" charset="0"/>
              </a:rPr>
              <a:t>Fricke) </a:t>
            </a:r>
            <a:r>
              <a:rPr lang="en-US" sz="2400" dirty="0">
                <a:latin typeface="Arial" panose="020B0604020202020204" pitchFamily="34" charset="0"/>
                <a:cs typeface="Arial" panose="020B0604020202020204" pitchFamily="34" charset="0"/>
              </a:rPr>
              <a:t>found </a:t>
            </a:r>
            <a:r>
              <a:rPr lang="en-US" sz="2400" dirty="0" smtClean="0">
                <a:latin typeface="Arial" panose="020B0604020202020204" pitchFamily="34" charset="0"/>
                <a:cs typeface="Arial" panose="020B0604020202020204" pitchFamily="34" charset="0"/>
              </a:rPr>
              <a:t>17 defendants guilty – 12 of murder.</a:t>
            </a:r>
          </a:p>
          <a:p>
            <a:pPr fontAlgn="base"/>
            <a:endParaRPr lang="en-US" sz="2400" dirty="0" smtClean="0">
              <a:latin typeface="Arial" panose="020B0604020202020204" pitchFamily="34" charset="0"/>
              <a:cs typeface="Arial" panose="020B0604020202020204" pitchFamily="34" charset="0"/>
            </a:endParaRPr>
          </a:p>
          <a:p>
            <a:pPr fontAlgn="base"/>
            <a:r>
              <a:rPr lang="en-US" sz="2400" dirty="0" smtClean="0">
                <a:latin typeface="Arial" panose="020B0604020202020204" pitchFamily="34" charset="0"/>
                <a:cs typeface="Arial" panose="020B0604020202020204" pitchFamily="34" charset="0"/>
              </a:rPr>
              <a:t>On federal appeal in </a:t>
            </a:r>
            <a:r>
              <a:rPr lang="en-US" sz="2400" dirty="0">
                <a:latin typeface="Arial" panose="020B0604020202020204" pitchFamily="34" charset="0"/>
                <a:cs typeface="Arial" panose="020B0604020202020204" pitchFamily="34" charset="0"/>
              </a:rPr>
              <a:t>October of </a:t>
            </a:r>
            <a:r>
              <a:rPr lang="en-US" sz="2400" dirty="0" smtClean="0">
                <a:latin typeface="Arial" panose="020B0604020202020204" pitchFamily="34" charset="0"/>
                <a:cs typeface="Arial" panose="020B0604020202020204" pitchFamily="34" charset="0"/>
              </a:rPr>
              <a:t>1944, Judge </a:t>
            </a:r>
            <a:r>
              <a:rPr lang="en-US" sz="2400" dirty="0">
                <a:latin typeface="Arial" panose="020B0604020202020204" pitchFamily="34" charset="0"/>
                <a:cs typeface="Arial" panose="020B0604020202020204" pitchFamily="34" charset="0"/>
              </a:rPr>
              <a:t>Clement Nye overturned the verdicts of the case citing insufficient evidence, the denial of the defendants’ right to </a:t>
            </a:r>
            <a:r>
              <a:rPr lang="en-US" sz="2400" dirty="0" smtClean="0">
                <a:latin typeface="Arial" panose="020B0604020202020204" pitchFamily="34" charset="0"/>
                <a:cs typeface="Arial" panose="020B0604020202020204" pitchFamily="34" charset="0"/>
              </a:rPr>
              <a:t>counsel, </a:t>
            </a:r>
            <a:r>
              <a:rPr lang="en-US" sz="2400" dirty="0">
                <a:latin typeface="Arial" panose="020B0604020202020204" pitchFamily="34" charset="0"/>
                <a:cs typeface="Arial" panose="020B0604020202020204" pitchFamily="34" charset="0"/>
              </a:rPr>
              <a:t>and the overt bias of Judge Fricke in the courtroom</a:t>
            </a:r>
            <a:r>
              <a:rPr lang="en-US" sz="2400" dirty="0" smtClean="0">
                <a:latin typeface="Arial" panose="020B0604020202020204" pitchFamily="34" charset="0"/>
                <a:cs typeface="Arial" panose="020B0604020202020204" pitchFamily="34" charset="0"/>
              </a:rPr>
              <a:t>.</a:t>
            </a:r>
          </a:p>
          <a:p>
            <a:pPr fontAlgn="base"/>
            <a:endParaRPr lang="en-US" sz="2000" dirty="0">
              <a:latin typeface="Arial" panose="020B0604020202020204" pitchFamily="34" charset="0"/>
              <a:cs typeface="Arial" panose="020B0604020202020204" pitchFamily="34" charset="0"/>
            </a:endParaRPr>
          </a:p>
          <a:p>
            <a:pPr fontAlgn="base"/>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246520"/>
            <a:ext cx="2819400" cy="2382879"/>
          </a:xfrm>
          <a:prstGeom prst="rect">
            <a:avLst/>
          </a:prstGeom>
        </p:spPr>
      </p:pic>
      <p:sp>
        <p:nvSpPr>
          <p:cNvPr id="3" name="AutoShape 2" descr="https://iwitnesslife.files.wordpress.com/2012/10/desk-skull.jpg?w=77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173763"/>
            <a:ext cx="3076575" cy="245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339332E-07E3-4657-B06D-6F05B08B1279}" type="slidenum">
              <a:rPr lang="en-US" smtClean="0"/>
              <a:t>8</a:t>
            </a:fld>
            <a:endParaRPr lang="en-US"/>
          </a:p>
        </p:txBody>
      </p:sp>
    </p:spTree>
    <p:extLst>
      <p:ext uri="{BB962C8B-B14F-4D97-AF65-F5344CB8AC3E}">
        <p14:creationId xmlns:p14="http://schemas.microsoft.com/office/powerpoint/2010/main" val="2712797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4234"/>
            <a:ext cx="8686800" cy="6678751"/>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Past Research on Latinos and Legal System</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U.S. Commission on Civil Rights (1970). </a:t>
            </a:r>
            <a:r>
              <a:rPr lang="en-US" sz="2000" dirty="0" smtClean="0">
                <a:solidFill>
                  <a:srgbClr val="FFC000"/>
                </a:solidFill>
                <a:latin typeface="Arial" panose="020B0604020202020204" pitchFamily="34" charset="0"/>
                <a:cs typeface="Arial" panose="020B0604020202020204" pitchFamily="34" charset="0"/>
              </a:rPr>
              <a:t>System wide abuse</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Mexican Americans and the Administration Justice in the Southwest</a:t>
            </a:r>
            <a:r>
              <a:rPr lang="en-US" sz="2000" dirty="0" smtClean="0">
                <a:latin typeface="Arial" panose="020B0604020202020204" pitchFamily="34" charset="0"/>
                <a:cs typeface="Arial" panose="020B0604020202020204" pitchFamily="34" charset="0"/>
              </a:rPr>
              <a:t>. Found widespread reports of profiling, police brutality, and irregular legal practices.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Lipton (1983). </a:t>
            </a:r>
            <a:r>
              <a:rPr lang="en-US" sz="2000" dirty="0" smtClean="0">
                <a:solidFill>
                  <a:srgbClr val="FFC000"/>
                </a:solidFill>
                <a:latin typeface="Arial" panose="020B0604020202020204" pitchFamily="34" charset="0"/>
                <a:cs typeface="Arial" panose="020B0604020202020204" pitchFamily="34" charset="0"/>
              </a:rPr>
              <a:t>Jury composition</a:t>
            </a:r>
            <a:r>
              <a:rPr lang="en-US" sz="2000" dirty="0" smtClean="0">
                <a:latin typeface="Arial" panose="020B0604020202020204" pitchFamily="34" charset="0"/>
                <a:cs typeface="Arial" panose="020B0604020202020204" pitchFamily="34" charset="0"/>
              </a:rPr>
              <a:t>. Main effect of juror ethnicity. The Chicano defendant was found more guilty, liked less, thought less intelligent, and more dishonest by White jurors than by Chicano ones.</a:t>
            </a:r>
          </a:p>
          <a:p>
            <a:endParaRPr lang="en-US" sz="2000" dirty="0" smtClean="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Bodenhausen</a:t>
            </a:r>
            <a:r>
              <a:rPr lang="en-US" sz="2000" dirty="0" smtClean="0">
                <a:latin typeface="Arial" panose="020B0604020202020204" pitchFamily="34" charset="0"/>
                <a:cs typeface="Arial" panose="020B0604020202020204" pitchFamily="34" charset="0"/>
              </a:rPr>
              <a:t> &amp; </a:t>
            </a:r>
            <a:r>
              <a:rPr lang="en-US" sz="2000" dirty="0" err="1" smtClean="0">
                <a:latin typeface="Arial" panose="020B0604020202020204" pitchFamily="34" charset="0"/>
                <a:cs typeface="Arial" panose="020B0604020202020204" pitchFamily="34" charset="0"/>
              </a:rPr>
              <a:t>Lichenstein</a:t>
            </a:r>
            <a:r>
              <a:rPr lang="en-US" sz="2000" dirty="0" smtClean="0">
                <a:latin typeface="Arial" panose="020B0604020202020204" pitchFamily="34" charset="0"/>
                <a:cs typeface="Arial" panose="020B0604020202020204" pitchFamily="34" charset="0"/>
              </a:rPr>
              <a:t> (1987). </a:t>
            </a:r>
            <a:r>
              <a:rPr lang="en-US" sz="2000" dirty="0" smtClean="0">
                <a:solidFill>
                  <a:srgbClr val="FFC000"/>
                </a:solidFill>
                <a:latin typeface="Arial" panose="020B0604020202020204" pitchFamily="34" charset="0"/>
                <a:cs typeface="Arial" panose="020B0604020202020204" pitchFamily="34" charset="0"/>
              </a:rPr>
              <a:t>Evidence</a:t>
            </a:r>
            <a:r>
              <a:rPr lang="en-US" sz="2000" dirty="0" smtClean="0">
                <a:latin typeface="Arial" panose="020B0604020202020204" pitchFamily="34" charset="0"/>
                <a:cs typeface="Arial" panose="020B0604020202020204" pitchFamily="34" charset="0"/>
              </a:rPr>
              <a:t>. Subjects </a:t>
            </a:r>
            <a:r>
              <a:rPr lang="en-US" sz="2000" dirty="0">
                <a:latin typeface="Arial" panose="020B0604020202020204" pitchFamily="34" charset="0"/>
                <a:cs typeface="Arial" panose="020B0604020202020204" pitchFamily="34" charset="0"/>
              </a:rPr>
              <a:t>with a (complex</a:t>
            </a:r>
            <a:r>
              <a:rPr lang="en-US" sz="2000" dirty="0" smtClean="0">
                <a:latin typeface="Arial" panose="020B0604020202020204" pitchFamily="34" charset="0"/>
                <a:cs typeface="Arial" panose="020B0604020202020204" pitchFamily="34" charset="0"/>
              </a:rPr>
              <a:t>) guilt </a:t>
            </a:r>
            <a:r>
              <a:rPr lang="en-US" sz="2000" dirty="0">
                <a:latin typeface="Arial" panose="020B0604020202020204" pitchFamily="34" charset="0"/>
                <a:cs typeface="Arial" panose="020B0604020202020204" pitchFamily="34" charset="0"/>
              </a:rPr>
              <a:t>judgment objective judged the defendant to be relatively more guilty and aggressive and </a:t>
            </a:r>
            <a:r>
              <a:rPr lang="en-US" sz="2000" dirty="0" smtClean="0">
                <a:latin typeface="Arial" panose="020B0604020202020204" pitchFamily="34" charset="0"/>
                <a:cs typeface="Arial" panose="020B0604020202020204" pitchFamily="34" charset="0"/>
              </a:rPr>
              <a:t> recalled more </a:t>
            </a:r>
            <a:r>
              <a:rPr lang="en-US" sz="2000" dirty="0">
                <a:latin typeface="Arial" panose="020B0604020202020204" pitchFamily="34" charset="0"/>
                <a:cs typeface="Arial" panose="020B0604020202020204" pitchFamily="34" charset="0"/>
              </a:rPr>
              <a:t>negative information about him if he was </a:t>
            </a:r>
            <a:r>
              <a:rPr lang="en-US" sz="2000" dirty="0" smtClean="0">
                <a:latin typeface="Arial" panose="020B0604020202020204" pitchFamily="34" charset="0"/>
                <a:cs typeface="Arial" panose="020B0604020202020204" pitchFamily="34" charset="0"/>
              </a:rPr>
              <a:t>Hispanic </a:t>
            </a:r>
            <a:r>
              <a:rPr lang="en-US" sz="2000" dirty="0">
                <a:latin typeface="Arial" panose="020B0604020202020204" pitchFamily="34" charset="0"/>
                <a:cs typeface="Arial" panose="020B0604020202020204" pitchFamily="34" charset="0"/>
              </a:rPr>
              <a:t>than if he was ethnically nondescript</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Hosch</a:t>
            </a:r>
            <a:r>
              <a:rPr lang="en-US" sz="2000" dirty="0" smtClean="0">
                <a:latin typeface="Arial" panose="020B0604020202020204" pitchFamily="34" charset="0"/>
                <a:cs typeface="Arial" panose="020B0604020202020204" pitchFamily="34" charset="0"/>
              </a:rPr>
              <a:t>, et al. (1993). </a:t>
            </a:r>
            <a:r>
              <a:rPr lang="en-US" sz="2000" dirty="0" smtClean="0">
                <a:solidFill>
                  <a:srgbClr val="FFC000"/>
                </a:solidFill>
                <a:latin typeface="Arial" panose="020B0604020202020204" pitchFamily="34" charset="0"/>
                <a:cs typeface="Arial" panose="020B0604020202020204" pitchFamily="34" charset="0"/>
              </a:rPr>
              <a:t>Judges</a:t>
            </a:r>
            <a:r>
              <a:rPr lang="en-US" sz="2000" dirty="0" smtClean="0">
                <a:latin typeface="Arial" panose="020B0604020202020204" pitchFamily="34" charset="0"/>
                <a:cs typeface="Arial" panose="020B0604020202020204" pitchFamily="34" charset="0"/>
              </a:rPr>
              <a:t>. Hispanic judges sentenced equally. White judges sentenced Hispanics more severely compared to Whites.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Demuth &amp; </a:t>
            </a:r>
            <a:r>
              <a:rPr lang="en-US" sz="2000" dirty="0" err="1" smtClean="0">
                <a:latin typeface="Arial" panose="020B0604020202020204" pitchFamily="34" charset="0"/>
                <a:cs typeface="Arial" panose="020B0604020202020204" pitchFamily="34" charset="0"/>
              </a:rPr>
              <a:t>Steffensmeir</a:t>
            </a:r>
            <a:r>
              <a:rPr lang="en-US" sz="2000" dirty="0" smtClean="0">
                <a:latin typeface="Arial" panose="020B0604020202020204" pitchFamily="34" charset="0"/>
                <a:cs typeface="Arial" panose="020B0604020202020204" pitchFamily="34" charset="0"/>
              </a:rPr>
              <a:t> (2004). </a:t>
            </a:r>
            <a:r>
              <a:rPr lang="en-US" sz="2000" dirty="0" smtClean="0">
                <a:solidFill>
                  <a:srgbClr val="FFC000"/>
                </a:solidFill>
                <a:latin typeface="Arial" panose="020B0604020202020204" pitchFamily="34" charset="0"/>
                <a:cs typeface="Arial" panose="020B0604020202020204" pitchFamily="34" charset="0"/>
              </a:rPr>
              <a:t>Sentencing</a:t>
            </a:r>
            <a:r>
              <a:rPr lang="en-US" sz="2000" dirty="0" smtClean="0">
                <a:latin typeface="Arial" panose="020B0604020202020204" pitchFamily="34" charset="0"/>
                <a:cs typeface="Arial" panose="020B0604020202020204" pitchFamily="34" charset="0"/>
              </a:rPr>
              <a:t>. Hispanics receive harsher sentences, compared to Whites.</a:t>
            </a:r>
          </a:p>
          <a:p>
            <a:endParaRPr lang="en-US"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339332E-07E3-4657-B06D-6F05B08B1279}" type="slidenum">
              <a:rPr lang="en-US" smtClean="0"/>
              <a:t>9</a:t>
            </a:fld>
            <a:endParaRPr lang="en-US"/>
          </a:p>
        </p:txBody>
      </p:sp>
    </p:spTree>
    <p:extLst>
      <p:ext uri="{BB962C8B-B14F-4D97-AF65-F5344CB8AC3E}">
        <p14:creationId xmlns:p14="http://schemas.microsoft.com/office/powerpoint/2010/main" val="2003993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Template>
  <TotalTime>2247</TotalTime>
  <Words>3065</Words>
  <Application>Microsoft Office PowerPoint</Application>
  <PresentationFormat>On-screen Show (4:3)</PresentationFormat>
  <Paragraphs>403</Paragraphs>
  <Slides>35</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46" baseType="lpstr">
      <vt:lpstr>Arial</vt:lpstr>
      <vt:lpstr>Arial Rounded MT Bold</vt:lpstr>
      <vt:lpstr>Calibri</vt:lpstr>
      <vt:lpstr>Century Gothic</vt:lpstr>
      <vt:lpstr>Symbol</vt:lpstr>
      <vt:lpstr>Tahoma</vt:lpstr>
      <vt:lpstr>Wingdings</vt:lpstr>
      <vt:lpstr>Mesh</vt:lpstr>
      <vt:lpstr>Chart</vt:lpstr>
      <vt:lpstr>Worksheet</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Willis-Esqueda</dc:creator>
  <cp:lastModifiedBy>Rosa Hazel Delgado</cp:lastModifiedBy>
  <cp:revision>187</cp:revision>
  <dcterms:created xsi:type="dcterms:W3CDTF">2014-10-15T13:44:10Z</dcterms:created>
  <dcterms:modified xsi:type="dcterms:W3CDTF">2016-04-09T18:34:03Z</dcterms:modified>
</cp:coreProperties>
</file>